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4" r:id="rId5"/>
    <p:sldMasterId id="2147483648" r:id="rId6"/>
    <p:sldMasterId id="2147483662" r:id="rId7"/>
    <p:sldMasterId id="2147483687" r:id="rId8"/>
  </p:sldMasterIdLst>
  <p:notesMasterIdLst>
    <p:notesMasterId r:id="rId19"/>
  </p:notesMasterIdLst>
  <p:handoutMasterIdLst>
    <p:handoutMasterId r:id="rId20"/>
  </p:handoutMasterIdLst>
  <p:sldIdLst>
    <p:sldId id="262" r:id="rId9"/>
    <p:sldId id="319" r:id="rId10"/>
    <p:sldId id="263" r:id="rId11"/>
    <p:sldId id="308" r:id="rId12"/>
    <p:sldId id="318" r:id="rId13"/>
    <p:sldId id="311" r:id="rId14"/>
    <p:sldId id="320" r:id="rId15"/>
    <p:sldId id="321" r:id="rId16"/>
    <p:sldId id="288" r:id="rId17"/>
    <p:sldId id="292" r:id="rId18"/>
  </p:sldIdLst>
  <p:sldSz cx="6858000" cy="9906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B3"/>
    <a:srgbClr val="52261B"/>
    <a:srgbClr val="FDFEFF"/>
    <a:srgbClr val="9ABB4F"/>
    <a:srgbClr val="542B0B"/>
    <a:srgbClr val="F1E2DD"/>
    <a:srgbClr val="F1E4DF"/>
    <a:srgbClr val="D54174"/>
    <a:srgbClr val="DC612A"/>
    <a:srgbClr val="387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5" autoAdjust="0"/>
    <p:restoredTop sz="94660"/>
  </p:normalViewPr>
  <p:slideViewPr>
    <p:cSldViewPr snapToGrid="0">
      <p:cViewPr>
        <p:scale>
          <a:sx n="100" d="100"/>
          <a:sy n="100" d="100"/>
        </p:scale>
        <p:origin x="700" y="-2844"/>
      </p:cViewPr>
      <p:guideLst>
        <p:guide orient="horz" pos="3120"/>
        <p:guide pos="218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34" tIns="45716" rIns="91434" bIns="45716" rtlCol="0"/>
          <a:lstStyle>
            <a:lvl1pPr algn="l">
              <a:defRPr sz="1200"/>
            </a:lvl1pPr>
          </a:lstStyle>
          <a:p>
            <a:endParaRPr lang="fr-FR"/>
          </a:p>
        </p:txBody>
      </p:sp>
      <p:sp>
        <p:nvSpPr>
          <p:cNvPr id="3" name="Espace réservé de la date 2"/>
          <p:cNvSpPr>
            <a:spLocks noGrp="1"/>
          </p:cNvSpPr>
          <p:nvPr>
            <p:ph type="dt" sz="quarter" idx="1"/>
          </p:nvPr>
        </p:nvSpPr>
        <p:spPr>
          <a:xfrm>
            <a:off x="3778251" y="0"/>
            <a:ext cx="2889250" cy="496888"/>
          </a:xfrm>
          <a:prstGeom prst="rect">
            <a:avLst/>
          </a:prstGeom>
        </p:spPr>
        <p:txBody>
          <a:bodyPr vert="horz" lIns="91434" tIns="45716" rIns="91434" bIns="45716" rtlCol="0"/>
          <a:lstStyle>
            <a:lvl1pPr algn="r">
              <a:defRPr sz="1200"/>
            </a:lvl1pPr>
          </a:lstStyle>
          <a:p>
            <a:fld id="{A5BE5DAD-4FC9-47D1-8920-8EE989FCA7D4}" type="datetimeFigureOut">
              <a:rPr lang="fr-FR" smtClean="0"/>
              <a:t>23/06/2023</a:t>
            </a:fld>
            <a:endParaRPr lang="fr-FR"/>
          </a:p>
        </p:txBody>
      </p:sp>
      <p:sp>
        <p:nvSpPr>
          <p:cNvPr id="4" name="Espace réservé du pied de page 3"/>
          <p:cNvSpPr>
            <a:spLocks noGrp="1"/>
          </p:cNvSpPr>
          <p:nvPr>
            <p:ph type="ftr" sz="quarter" idx="2"/>
          </p:nvPr>
        </p:nvSpPr>
        <p:spPr>
          <a:xfrm>
            <a:off x="0" y="9429750"/>
            <a:ext cx="2889250" cy="496888"/>
          </a:xfrm>
          <a:prstGeom prst="rect">
            <a:avLst/>
          </a:prstGeom>
        </p:spPr>
        <p:txBody>
          <a:bodyPr vert="horz" lIns="91434" tIns="45716" rIns="91434"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1" y="9429750"/>
            <a:ext cx="2889250" cy="496888"/>
          </a:xfrm>
          <a:prstGeom prst="rect">
            <a:avLst/>
          </a:prstGeom>
        </p:spPr>
        <p:txBody>
          <a:bodyPr vert="horz" lIns="91434" tIns="45716" rIns="91434" bIns="45716" rtlCol="0" anchor="b"/>
          <a:lstStyle>
            <a:lvl1pPr algn="r">
              <a:defRPr sz="1200"/>
            </a:lvl1pPr>
          </a:lstStyle>
          <a:p>
            <a:fld id="{7DC0E3F0-EBF0-41D7-9EDA-8B79023836CE}" type="slidenum">
              <a:rPr lang="fr-FR" smtClean="0"/>
              <a:t>‹N°›</a:t>
            </a:fld>
            <a:endParaRPr lang="fr-FR"/>
          </a:p>
        </p:txBody>
      </p:sp>
    </p:spTree>
    <p:extLst>
      <p:ext uri="{BB962C8B-B14F-4D97-AF65-F5344CB8AC3E}">
        <p14:creationId xmlns:p14="http://schemas.microsoft.com/office/powerpoint/2010/main" val="27800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34" tIns="45716" rIns="91434" bIns="45716" rtlCol="0"/>
          <a:lstStyle>
            <a:lvl1pPr algn="l">
              <a:defRPr sz="1200"/>
            </a:lvl1pPr>
          </a:lstStyle>
          <a:p>
            <a:endParaRPr lang="fr-FR"/>
          </a:p>
        </p:txBody>
      </p:sp>
      <p:sp>
        <p:nvSpPr>
          <p:cNvPr id="3" name="Espace réservé de la date 2"/>
          <p:cNvSpPr>
            <a:spLocks noGrp="1"/>
          </p:cNvSpPr>
          <p:nvPr>
            <p:ph type="dt" idx="1"/>
          </p:nvPr>
        </p:nvSpPr>
        <p:spPr>
          <a:xfrm>
            <a:off x="3778251" y="0"/>
            <a:ext cx="2889250" cy="496888"/>
          </a:xfrm>
          <a:prstGeom prst="rect">
            <a:avLst/>
          </a:prstGeom>
        </p:spPr>
        <p:txBody>
          <a:bodyPr vert="horz" lIns="91434" tIns="45716" rIns="91434" bIns="45716" rtlCol="0"/>
          <a:lstStyle>
            <a:lvl1pPr algn="r">
              <a:defRPr sz="1200"/>
            </a:lvl1pPr>
          </a:lstStyle>
          <a:p>
            <a:fld id="{5EF2C344-D6A1-4454-AFBB-2AEF1B6348AE}"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434" tIns="45716" rIns="91434" bIns="45716" rtlCol="0" anchor="ctr"/>
          <a:lstStyle/>
          <a:p>
            <a:endParaRPr lang="fr-FR"/>
          </a:p>
        </p:txBody>
      </p:sp>
      <p:sp>
        <p:nvSpPr>
          <p:cNvPr id="5" name="Espace réservé des notes 4"/>
          <p:cNvSpPr>
            <a:spLocks noGrp="1"/>
          </p:cNvSpPr>
          <p:nvPr>
            <p:ph type="body" sz="quarter" idx="3"/>
          </p:nvPr>
        </p:nvSpPr>
        <p:spPr>
          <a:xfrm>
            <a:off x="666751" y="4776789"/>
            <a:ext cx="5335588" cy="3908425"/>
          </a:xfrm>
          <a:prstGeom prst="rect">
            <a:avLst/>
          </a:prstGeom>
        </p:spPr>
        <p:txBody>
          <a:bodyPr vert="horz" lIns="91434" tIns="45716" rIns="91434" bIns="4571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34" tIns="45716" rIns="91434"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1" y="9429750"/>
            <a:ext cx="2889250" cy="496888"/>
          </a:xfrm>
          <a:prstGeom prst="rect">
            <a:avLst/>
          </a:prstGeom>
        </p:spPr>
        <p:txBody>
          <a:bodyPr vert="horz" lIns="91434" tIns="45716" rIns="91434" bIns="45716" rtlCol="0" anchor="b"/>
          <a:lstStyle>
            <a:lvl1pPr algn="r">
              <a:defRPr sz="1200"/>
            </a:lvl1pPr>
          </a:lstStyle>
          <a:p>
            <a:fld id="{C5175E16-713D-48E7-9ED9-843CB7D71EA9}" type="slidenum">
              <a:rPr lang="fr-FR" smtClean="0"/>
              <a:t>‹N°›</a:t>
            </a:fld>
            <a:endParaRPr lang="fr-FR"/>
          </a:p>
        </p:txBody>
      </p:sp>
    </p:spTree>
    <p:extLst>
      <p:ext uri="{BB962C8B-B14F-4D97-AF65-F5344CB8AC3E}">
        <p14:creationId xmlns:p14="http://schemas.microsoft.com/office/powerpoint/2010/main" val="4256650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2</a:t>
            </a:fld>
            <a:endParaRPr lang="fr-FR"/>
          </a:p>
        </p:txBody>
      </p:sp>
    </p:spTree>
    <p:extLst>
      <p:ext uri="{BB962C8B-B14F-4D97-AF65-F5344CB8AC3E}">
        <p14:creationId xmlns:p14="http://schemas.microsoft.com/office/powerpoint/2010/main" val="397900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4</a:t>
            </a:fld>
            <a:endParaRPr lang="fr-FR"/>
          </a:p>
        </p:txBody>
      </p:sp>
    </p:spTree>
    <p:extLst>
      <p:ext uri="{BB962C8B-B14F-4D97-AF65-F5344CB8AC3E}">
        <p14:creationId xmlns:p14="http://schemas.microsoft.com/office/powerpoint/2010/main" val="8739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6</a:t>
            </a:fld>
            <a:endParaRPr lang="fr-FR"/>
          </a:p>
        </p:txBody>
      </p:sp>
    </p:spTree>
    <p:extLst>
      <p:ext uri="{BB962C8B-B14F-4D97-AF65-F5344CB8AC3E}">
        <p14:creationId xmlns:p14="http://schemas.microsoft.com/office/powerpoint/2010/main" val="49437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7</a:t>
            </a:fld>
            <a:endParaRPr lang="fr-FR"/>
          </a:p>
        </p:txBody>
      </p:sp>
    </p:spTree>
    <p:extLst>
      <p:ext uri="{BB962C8B-B14F-4D97-AF65-F5344CB8AC3E}">
        <p14:creationId xmlns:p14="http://schemas.microsoft.com/office/powerpoint/2010/main" val="296176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8</a:t>
            </a:fld>
            <a:endParaRPr lang="fr-FR"/>
          </a:p>
        </p:txBody>
      </p:sp>
    </p:spTree>
    <p:extLst>
      <p:ext uri="{BB962C8B-B14F-4D97-AF65-F5344CB8AC3E}">
        <p14:creationId xmlns:p14="http://schemas.microsoft.com/office/powerpoint/2010/main" val="342951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386881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254454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8103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0251A-1C69-495A-A5C0-3CA8A2999BDB}"/>
              </a:ext>
            </a:extLst>
          </p:cNvPr>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F1808BE-7697-4169-9976-07D4E06E3D8E}"/>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47274D3-9AAF-4BD9-B767-0897C0980479}"/>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3AAC665D-273E-4799-AF52-42C256CE3D2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5662592-D7F4-4768-8E3A-0B1DDEC0FF03}"/>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52333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FEC3F-F5A4-4C19-A3CE-8133CF76EAED}"/>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83351D6C-E3AD-4FD1-BFD6-B86352E6D0A6}"/>
              </a:ext>
            </a:extLst>
          </p:cNvPr>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EA08A9-D490-48DF-8A0A-BCEDD182A5FB}"/>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C2080505-BF68-4E82-8CDE-73723943936B}"/>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27AA939E-9908-40FC-B158-C800E34C458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74520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AF0E4-CDBA-41BC-8FF0-B3FEAAA77B03}"/>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FBB339A-0B8A-47DE-8D6E-814B844CEF46}"/>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9D8B188-380C-46A1-8C4C-2DCD1B0DAE60}"/>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10BD23A0-152A-4EA7-B702-DD2AEA5C94FA}"/>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3647A36-D21A-4E73-B8C2-B5D3F2E87F8B}"/>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62214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2891B-1FCA-4643-82C6-ABDEC00BB542}"/>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D717235-3610-4A4D-B5AC-949033B13D3D}"/>
              </a:ext>
            </a:extLst>
          </p:cNvPr>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167FCCA-F55B-4C0B-85AA-38F39EEE442E}"/>
              </a:ext>
            </a:extLst>
          </p:cNvPr>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C1590D-3A97-4CF7-BB30-36C23243DB0C}"/>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B1D5A5CE-2568-42BB-8208-A55BB5A35903}"/>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E57797A-FB0D-4B31-9EAE-3F0D35ECC91B}"/>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02182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95AA3-3171-443C-B097-AA53AC5328B6}"/>
              </a:ext>
            </a:extLst>
          </p:cNvPr>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F2691B0-2FA6-4C19-A538-CDAC944B6E18}"/>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180A388-4786-4E81-8BCE-9F4AA1CEE5CE}"/>
              </a:ext>
            </a:extLst>
          </p:cNvPr>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48CD4D-5D38-42C6-8432-1D06BA1FA468}"/>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B77C338-1630-4CEA-85B6-666DBF5871DD}"/>
              </a:ext>
            </a:extLst>
          </p:cNvPr>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9B14B6-B573-4930-8CE8-B4DFBF0BC0E5}"/>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8" name="Espace réservé du pied de page 7">
            <a:extLst>
              <a:ext uri="{FF2B5EF4-FFF2-40B4-BE49-F238E27FC236}">
                <a16:creationId xmlns:a16="http://schemas.microsoft.com/office/drawing/2014/main" id="{5C38DF2C-9602-4FF2-8B17-5FFDD35FD46D}"/>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1DE66DD7-FAF2-4C49-94B7-D103FD39BA1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54612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C6B71-8E1B-4DB8-BD20-B138F20C8FBB}"/>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85FFDAC-AB50-4E5B-8718-FD1BACE29235}"/>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4" name="Espace réservé du pied de page 3">
            <a:extLst>
              <a:ext uri="{FF2B5EF4-FFF2-40B4-BE49-F238E27FC236}">
                <a16:creationId xmlns:a16="http://schemas.microsoft.com/office/drawing/2014/main" id="{E01D18B0-EE40-4383-BA89-2183A82D51E9}"/>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3F08761-F920-48A6-9B61-BBC1FBE358F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48712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3C17F8-5135-4B0C-8600-35CFD0B9610D}"/>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3" name="Espace réservé du pied de page 2">
            <a:extLst>
              <a:ext uri="{FF2B5EF4-FFF2-40B4-BE49-F238E27FC236}">
                <a16:creationId xmlns:a16="http://schemas.microsoft.com/office/drawing/2014/main" id="{BF08C139-C0E4-4441-BFF8-B0FCE9A6C474}"/>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04FB5396-E5EE-4E48-8462-FFB3E1B43ED5}"/>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89949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D1F03-BE50-482D-92DA-C53179D0B558}"/>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2ED5F86-6543-4E2C-B3D3-12B1537F195C}"/>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6E0E7B-2DA2-4107-9047-8410C845323D}"/>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46D6A73-F7E0-4DA7-8FE3-DDF434F52578}"/>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DE1553AC-1BEA-4370-AE77-A017A131BE63}"/>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9B0E874-7FEC-4AB9-A44F-71C32F5090E5}"/>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26813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1828744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0B254-D731-422D-8E0D-87816DF9213D}"/>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6BA94CF-DE08-45CC-B5A1-CC6D2BE25C25}"/>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3602E89-0173-4DA6-B614-0A73C2B030F8}"/>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41D11E-E1EC-4A3F-9DD9-654F6230C5C1}"/>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4C288CC3-3E80-4F2D-95CD-6AB8FBD8371A}"/>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761BB74C-2E7A-4A2F-BDA8-31386C8527D7}"/>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92205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2F6ED-A515-451A-9250-92E424620B3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DC204D7-9E84-484E-AD68-48FA1E448CB8}"/>
              </a:ext>
            </a:extLst>
          </p:cNvPr>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B22061-FD49-4AC1-AFE8-D515FB05AD80}"/>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8CF62AF1-0C30-414B-98C4-A447FE728F73}"/>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9C8748C-A2B2-4CB6-A22C-3E24950682E8}"/>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105745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345425-D1DD-4B85-AEE9-E7EEC038F044}"/>
              </a:ext>
            </a:extLst>
          </p:cNvPr>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D00FB0-BE5D-4603-AEE6-BF36741E7B79}"/>
              </a:ext>
            </a:extLst>
          </p:cNvPr>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ED84FC-6829-4B74-96F0-45C292786FDF}"/>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5725DF52-DC2E-4E57-8004-7745B40623DF}"/>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1BD2CF3-4689-4813-B948-41ED316A8C54}"/>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a:p>
        </p:txBody>
      </p:sp>
    </p:spTree>
    <p:extLst>
      <p:ext uri="{BB962C8B-B14F-4D97-AF65-F5344CB8AC3E}">
        <p14:creationId xmlns:p14="http://schemas.microsoft.com/office/powerpoint/2010/main" val="3418133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7553"/>
            <a:ext cx="5829300" cy="903000"/>
          </a:xfrm>
          <a:prstGeom prst="rect">
            <a:avLst/>
          </a:prstGeom>
        </p:spPr>
        <p:txBody>
          <a:bodyPr anchor="ctr"/>
          <a:lstStyle>
            <a:lvl1pPr>
              <a:defRPr sz="2800" b="0">
                <a:solidFill>
                  <a:srgbClr val="00BFB3"/>
                </a:solidFill>
                <a:effectLst/>
                <a:latin typeface="Cooper Black" panose="0208090404030B020404" pitchFamily="18" charset="0"/>
              </a:defRPr>
            </a:lvl1pPr>
          </a:lstStyle>
          <a:p>
            <a:r>
              <a:rPr lang="fr-FR"/>
              <a:t>Modifiez le style du titre</a:t>
            </a:r>
          </a:p>
        </p:txBody>
      </p:sp>
      <p:sp>
        <p:nvSpPr>
          <p:cNvPr id="3" name="Sous-titre 2"/>
          <p:cNvSpPr>
            <a:spLocks noGrp="1"/>
          </p:cNvSpPr>
          <p:nvPr>
            <p:ph type="subTitle" idx="1"/>
          </p:nvPr>
        </p:nvSpPr>
        <p:spPr>
          <a:xfrm>
            <a:off x="620688" y="1424608"/>
            <a:ext cx="5832648" cy="6552728"/>
          </a:xfrm>
          <a:prstGeom prst="rect">
            <a:avLst/>
          </a:prstGeom>
        </p:spPr>
        <p:txBody>
          <a:bodyPr/>
          <a:lstStyle>
            <a:lvl1pPr marL="0" indent="0" algn="l">
              <a:buNone/>
              <a:defRPr sz="2000">
                <a:solidFill>
                  <a:srgbClr val="52261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112645534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20688" y="1424608"/>
            <a:ext cx="5832648" cy="6552728"/>
          </a:xfrm>
          <a:prstGeom prst="rect">
            <a:avLst/>
          </a:prstGeom>
        </p:spPr>
        <p:txBody>
          <a:bodyPr/>
          <a:lstStyle>
            <a:lvl1pPr marL="0" indent="0" algn="l">
              <a:buNone/>
              <a:defRPr sz="2000">
                <a:solidFill>
                  <a:srgbClr val="52261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24393055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9AAE13D3-440F-4006-B432-01D8A0EBCD5E}"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1856067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1C4ED14C-D5A3-44D5-A525-464AE33CB47A}"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84478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E1B2A1BE-3732-483E-AE73-1C3143909F1F}"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1461878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B116E987-FC3B-4AAB-AC85-45270883F00E}" type="datetime1">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74618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71488" y="9182100"/>
            <a:ext cx="1543050" cy="527050"/>
          </a:xfrm>
          <a:prstGeom prst="rect">
            <a:avLst/>
          </a:prstGeom>
        </p:spPr>
        <p:txBody>
          <a:bodyPr/>
          <a:lstStyle/>
          <a:p>
            <a:fld id="{CF55F6F2-FFD7-4134-AA55-D926F1C67036}" type="datetime1">
              <a:rPr lang="fr-FR" smtClean="0"/>
              <a:t>23/06/2023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7718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2207465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71488" y="9182100"/>
            <a:ext cx="1543050" cy="527050"/>
          </a:xfrm>
          <a:prstGeom prst="rect">
            <a:avLst/>
          </a:prstGeom>
        </p:spPr>
        <p:txBody>
          <a:bodyPr/>
          <a:lstStyle/>
          <a:p>
            <a:fld id="{849F6C18-D1F2-44E9-BCBA-2A9FEFB7644F}" type="datetime1">
              <a:rPr lang="fr-FR" smtClean="0"/>
              <a:t>23/06/2023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3286551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1488" y="9182100"/>
            <a:ext cx="1543050" cy="527050"/>
          </a:xfrm>
          <a:prstGeom prst="rect">
            <a:avLst/>
          </a:prstGeom>
        </p:spPr>
        <p:txBody>
          <a:bodyPr/>
          <a:lstStyle/>
          <a:p>
            <a:fld id="{900A9E9A-BC5A-4FC6-BFA9-20173569E4BF}" type="datetime1">
              <a:rPr lang="fr-FR" smtClean="0"/>
              <a:t>23/06/2023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3089610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11197279-1CDA-4B89-B287-D17DC50F7AEC}" type="datetime1">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3670705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D39E3631-93F9-4439-BEBF-29CA0AC9B50D}" type="datetime1">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2981934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FFDB0FFD-7C0D-466B-8E6B-F12F80D7F560}"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1780003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1C653BE0-E795-4A1D-B453-A86F8F6C6E5E}"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a:p>
        </p:txBody>
      </p:sp>
    </p:spTree>
    <p:extLst>
      <p:ext uri="{BB962C8B-B14F-4D97-AF65-F5344CB8AC3E}">
        <p14:creationId xmlns:p14="http://schemas.microsoft.com/office/powerpoint/2010/main" val="427482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C0F4D-A6F6-4E29-AA00-C9FCC71690D8}"/>
              </a:ext>
            </a:extLst>
          </p:cNvPr>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E50B10-FF6C-42F5-9877-B2260C7630DD}"/>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C4797C-56AE-4836-A52D-CCF91EB95D01}"/>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502A45AB-FB3B-4E45-9F1F-838FE11D9B57}"/>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F5259F0B-2914-4BBE-92F7-7AE1D8E7B88C}"/>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159094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38D59-CD3D-4573-906C-2350B087D83E}"/>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02F4AE1-5DDA-45E6-BF99-19A909B5242D}"/>
              </a:ext>
            </a:extLst>
          </p:cNvPr>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0687CB-9026-4C2C-BEAD-D81118C5A632}"/>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CC398758-6703-4F28-9A8D-6911EC57CE09}"/>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8F3E694-2B95-4445-AC85-80467C92C045}"/>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3863448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3582B-249B-47E5-B52D-670B62D8CA92}"/>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024E03-0BE8-4212-BB1C-DDD5F95A3E95}"/>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B6B0055-BCE9-4B2E-8450-9E70EB70AA36}"/>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DA69C662-557B-4C0D-B7A2-F7E025D699D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AF7669F-B0C2-4F95-B113-9A86ADC3F775}"/>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139403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3AF27-26D8-49A1-A0B0-472979A7780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216BC2B-625B-4C0C-99A0-22214E42FEA9}"/>
              </a:ext>
            </a:extLst>
          </p:cNvPr>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277FB29-4261-4CCD-BCCB-44A8F7A69F99}"/>
              </a:ext>
            </a:extLst>
          </p:cNvPr>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1FA038-5BB5-4A3C-A55A-AFD8E67EA3C4}"/>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5783C2AE-E6C9-4EE3-911D-EBDC872C95C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8021FBB-3E1D-4BBB-9EF4-CB87FF23F896}"/>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66429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3442049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B8F1E-5685-47C0-81DB-71C56C64E6C6}"/>
              </a:ext>
            </a:extLst>
          </p:cNvPr>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5288AD46-5BB8-4F28-AC0E-B524DD3D9557}"/>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4A43235-654D-4764-8341-0A5668FEB58A}"/>
              </a:ext>
            </a:extLst>
          </p:cNvPr>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1BC6D4-237F-4599-97F2-F33E44816E79}"/>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7C984F8-3237-4824-B61D-21A56511903B}"/>
              </a:ext>
            </a:extLst>
          </p:cNvPr>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74C153-E117-4BFD-90BD-5C72E0FA5B25}"/>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8" name="Espace réservé du pied de page 7">
            <a:extLst>
              <a:ext uri="{FF2B5EF4-FFF2-40B4-BE49-F238E27FC236}">
                <a16:creationId xmlns:a16="http://schemas.microsoft.com/office/drawing/2014/main" id="{61089D08-0AEA-4B2D-9EF5-1115D2EFE36F}"/>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7FB373AD-CE30-441C-ABF6-3849F41F2C19}"/>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72132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CA022-B8FF-45FC-844F-59789C318FE7}"/>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7481040-BA8A-4C34-BE6F-4CFF61BDDA3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4" name="Espace réservé du pied de page 3">
            <a:extLst>
              <a:ext uri="{FF2B5EF4-FFF2-40B4-BE49-F238E27FC236}">
                <a16:creationId xmlns:a16="http://schemas.microsoft.com/office/drawing/2014/main" id="{DA10FBC7-351D-4857-9C4C-F2D531589A20}"/>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70692E51-5834-4836-A1F2-07B1170A67A4}"/>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24345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D1317B-D1B7-446D-B26F-B23E3F048D6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3" name="Espace réservé du pied de page 2">
            <a:extLst>
              <a:ext uri="{FF2B5EF4-FFF2-40B4-BE49-F238E27FC236}">
                <a16:creationId xmlns:a16="http://schemas.microsoft.com/office/drawing/2014/main" id="{056B85B0-F90B-4441-992A-FF0FB5474A76}"/>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F80A864-F649-4A48-939F-2E1939025F31}"/>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75062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DDB5A-976E-4C31-9A8D-EC0E4EAF93C7}"/>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96636C-9938-46B5-908E-2D5BF3FF9B1D}"/>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080398-2A4A-489C-848D-D0E095434356}"/>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7A515C0-0E0E-462D-B4B1-37FD414AB42E}"/>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DED7D1EB-EFB6-4E54-8A90-8A42D09AC19E}"/>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A1EF57A-BD2E-4D47-8976-6AA77F4EE289}"/>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3708139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F69AB-DE54-4D04-8900-CECB3A2C571E}"/>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A4A4370-4381-407D-A684-48341F8236FC}"/>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4E0258-0105-4445-B92A-52F21066AC27}"/>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2C30A1D-377F-41F7-A3A1-98363F7B3DBF}"/>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A4DA74F8-130C-43FB-B529-7A1A0454B1D7}"/>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61FD14DE-93DC-4406-A7B5-B2B066FBDDB4}"/>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930037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03FD6-8678-4268-951F-61707A648C1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84DFBD-AB39-4256-97C5-664A98E2B30C}"/>
              </a:ext>
            </a:extLst>
          </p:cNvPr>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96CB5-9D81-4561-A735-37C4F050BBB1}"/>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FD9BB890-61CC-4786-A2F4-0A6209D6B238}"/>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6FFF4AA-C6D4-4F72-A815-D19D7B540EFB}"/>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2907307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5CD367-1843-4DC3-9279-FE0583C50E34}"/>
              </a:ext>
            </a:extLst>
          </p:cNvPr>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C310B4-59F7-49A5-8855-A25C24839819}"/>
              </a:ext>
            </a:extLst>
          </p:cNvPr>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19D6DC-93B9-4587-A3C6-792BC0306D1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CF100719-2990-434B-9523-8DE9F9E11FD7}"/>
              </a:ext>
            </a:extLst>
          </p:cNvPr>
          <p:cNvSpPr>
            <a:spLocks noGrp="1"/>
          </p:cNvSpPr>
          <p:nvPr>
            <p:ph type="ftr" sz="quarter" idx="11"/>
          </p:nvPr>
        </p:nvSpPr>
        <p:spPr>
          <a:xfrm>
            <a:off x="2271713" y="9182100"/>
            <a:ext cx="2314575" cy="527050"/>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E3D94AF-7C1A-465F-9F09-0F6A4A784E5C}"/>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a:p>
        </p:txBody>
      </p:sp>
    </p:spTree>
    <p:extLst>
      <p:ext uri="{BB962C8B-B14F-4D97-AF65-F5344CB8AC3E}">
        <p14:creationId xmlns:p14="http://schemas.microsoft.com/office/powerpoint/2010/main" val="151515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71488" y="9182100"/>
            <a:ext cx="1543050" cy="527050"/>
          </a:xfrm>
          <a:prstGeom prst="rect">
            <a:avLst/>
          </a:prstGeom>
        </p:spPr>
        <p:txBody>
          <a:bodyPr/>
          <a:lstStyle/>
          <a:p>
            <a:endParaRPr lang="fr-FR"/>
          </a:p>
        </p:txBody>
      </p:sp>
      <p:sp>
        <p:nvSpPr>
          <p:cNvPr id="8" name="Espace réservé du pied de page 7"/>
          <p:cNvSpPr>
            <a:spLocks noGrp="1"/>
          </p:cNvSpPr>
          <p:nvPr>
            <p:ph type="ftr" sz="quarter" idx="11"/>
          </p:nvPr>
        </p:nvSpPr>
        <p:spPr>
          <a:xfrm>
            <a:off x="2271713" y="9182100"/>
            <a:ext cx="2314575" cy="527050"/>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22383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71488" y="9182100"/>
            <a:ext cx="1543050" cy="527050"/>
          </a:xfrm>
          <a:prstGeom prst="rect">
            <a:avLst/>
          </a:prstGeom>
        </p:spPr>
        <p:txBody>
          <a:bodyPr/>
          <a:lstStyle/>
          <a:p>
            <a:endParaRPr lang="fr-FR"/>
          </a:p>
        </p:txBody>
      </p:sp>
      <p:sp>
        <p:nvSpPr>
          <p:cNvPr id="4" name="Espace réservé du pied de page 3"/>
          <p:cNvSpPr>
            <a:spLocks noGrp="1"/>
          </p:cNvSpPr>
          <p:nvPr>
            <p:ph type="ftr" sz="quarter" idx="11"/>
          </p:nvPr>
        </p:nvSpPr>
        <p:spPr>
          <a:xfrm>
            <a:off x="2271713" y="9182100"/>
            <a:ext cx="2314575" cy="527050"/>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127057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1488" y="9182100"/>
            <a:ext cx="1543050" cy="527050"/>
          </a:xfrm>
          <a:prstGeom prst="rect">
            <a:avLst/>
          </a:prstGeom>
        </p:spPr>
        <p:txBody>
          <a:bodyPr/>
          <a:lstStyle/>
          <a:p>
            <a:endParaRPr lang="fr-FR"/>
          </a:p>
        </p:txBody>
      </p:sp>
      <p:sp>
        <p:nvSpPr>
          <p:cNvPr id="3" name="Espace réservé du pied de page 2"/>
          <p:cNvSpPr>
            <a:spLocks noGrp="1"/>
          </p:cNvSpPr>
          <p:nvPr>
            <p:ph type="ftr" sz="quarter" idx="11"/>
          </p:nvPr>
        </p:nvSpPr>
        <p:spPr>
          <a:xfrm>
            <a:off x="2271713" y="9182100"/>
            <a:ext cx="2314575" cy="527050"/>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425935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126425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a:p>
        </p:txBody>
      </p:sp>
    </p:spTree>
    <p:extLst>
      <p:ext uri="{BB962C8B-B14F-4D97-AF65-F5344CB8AC3E}">
        <p14:creationId xmlns:p14="http://schemas.microsoft.com/office/powerpoint/2010/main" val="325965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EFA6AD-1CFB-4484-9745-744F8FE993D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63365" y="3944888"/>
            <a:ext cx="4331271" cy="4608512"/>
          </a:xfrm>
          <a:prstGeom prst="rect">
            <a:avLst/>
          </a:prstGeom>
        </p:spPr>
      </p:pic>
      <p:pic>
        <p:nvPicPr>
          <p:cNvPr id="9" name="Image 8">
            <a:extLst>
              <a:ext uri="{FF2B5EF4-FFF2-40B4-BE49-F238E27FC236}">
                <a16:creationId xmlns:a16="http://schemas.microsoft.com/office/drawing/2014/main" id="{70A84F50-5575-4B20-9CED-4D5FFDEE879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52858" y="14581"/>
            <a:ext cx="1908696" cy="905971"/>
          </a:xfrm>
          <a:prstGeom prst="rect">
            <a:avLst/>
          </a:prstGeom>
        </p:spPr>
      </p:pic>
      <p:sp>
        <p:nvSpPr>
          <p:cNvPr id="6" name="Forme libre : forme 5">
            <a:extLst>
              <a:ext uri="{FF2B5EF4-FFF2-40B4-BE49-F238E27FC236}">
                <a16:creationId xmlns:a16="http://schemas.microsoft.com/office/drawing/2014/main" id="{5DFEE7CB-9E38-46CA-A8C4-DCF07C22A70A}"/>
              </a:ext>
            </a:extLst>
          </p:cNvPr>
          <p:cNvSpPr/>
          <p:nvPr userDrawn="1"/>
        </p:nvSpPr>
        <p:spPr>
          <a:xfrm>
            <a:off x="908720" y="1374477"/>
            <a:ext cx="5040560" cy="2930451"/>
          </a:xfrm>
          <a:custGeom>
            <a:avLst/>
            <a:gdLst>
              <a:gd name="connsiteX0" fmla="*/ 119063 w 3348038"/>
              <a:gd name="connsiteY0" fmla="*/ 1333500 h 2138363"/>
              <a:gd name="connsiteX1" fmla="*/ 0 w 3348038"/>
              <a:gd name="connsiteY1" fmla="*/ 1185863 h 2138363"/>
              <a:gd name="connsiteX2" fmla="*/ 4763 w 3348038"/>
              <a:gd name="connsiteY2" fmla="*/ 1033463 h 2138363"/>
              <a:gd name="connsiteX3" fmla="*/ 90488 w 3348038"/>
              <a:gd name="connsiteY3" fmla="*/ 890588 h 2138363"/>
              <a:gd name="connsiteX4" fmla="*/ 123825 w 3348038"/>
              <a:gd name="connsiteY4" fmla="*/ 666750 h 2138363"/>
              <a:gd name="connsiteX5" fmla="*/ 85725 w 3348038"/>
              <a:gd name="connsiteY5" fmla="*/ 504825 h 2138363"/>
              <a:gd name="connsiteX6" fmla="*/ 152400 w 3348038"/>
              <a:gd name="connsiteY6" fmla="*/ 328613 h 2138363"/>
              <a:gd name="connsiteX7" fmla="*/ 342900 w 3348038"/>
              <a:gd name="connsiteY7" fmla="*/ 342900 h 2138363"/>
              <a:gd name="connsiteX8" fmla="*/ 419100 w 3348038"/>
              <a:gd name="connsiteY8" fmla="*/ 185738 h 2138363"/>
              <a:gd name="connsiteX9" fmla="*/ 585788 w 3348038"/>
              <a:gd name="connsiteY9" fmla="*/ 147638 h 2138363"/>
              <a:gd name="connsiteX10" fmla="*/ 614363 w 3348038"/>
              <a:gd name="connsiteY10" fmla="*/ 14288 h 2138363"/>
              <a:gd name="connsiteX11" fmla="*/ 781050 w 3348038"/>
              <a:gd name="connsiteY11" fmla="*/ 0 h 2138363"/>
              <a:gd name="connsiteX12" fmla="*/ 933450 w 3348038"/>
              <a:gd name="connsiteY12" fmla="*/ 33338 h 2138363"/>
              <a:gd name="connsiteX13" fmla="*/ 1038225 w 3348038"/>
              <a:gd name="connsiteY13" fmla="*/ 142875 h 2138363"/>
              <a:gd name="connsiteX14" fmla="*/ 1285875 w 3348038"/>
              <a:gd name="connsiteY14" fmla="*/ 214313 h 2138363"/>
              <a:gd name="connsiteX15" fmla="*/ 1704975 w 3348038"/>
              <a:gd name="connsiteY15" fmla="*/ 171450 h 2138363"/>
              <a:gd name="connsiteX16" fmla="*/ 1809750 w 3348038"/>
              <a:gd name="connsiteY16" fmla="*/ 57150 h 2138363"/>
              <a:gd name="connsiteX17" fmla="*/ 2233613 w 3348038"/>
              <a:gd name="connsiteY17" fmla="*/ 209550 h 2138363"/>
              <a:gd name="connsiteX18" fmla="*/ 2362200 w 3348038"/>
              <a:gd name="connsiteY18" fmla="*/ 180975 h 2138363"/>
              <a:gd name="connsiteX19" fmla="*/ 2505075 w 3348038"/>
              <a:gd name="connsiteY19" fmla="*/ 223838 h 2138363"/>
              <a:gd name="connsiteX20" fmla="*/ 2619375 w 3348038"/>
              <a:gd name="connsiteY20" fmla="*/ 138113 h 2138363"/>
              <a:gd name="connsiteX21" fmla="*/ 2767013 w 3348038"/>
              <a:gd name="connsiteY21" fmla="*/ 171450 h 2138363"/>
              <a:gd name="connsiteX22" fmla="*/ 2838450 w 3348038"/>
              <a:gd name="connsiteY22" fmla="*/ 42863 h 2138363"/>
              <a:gd name="connsiteX23" fmla="*/ 3138488 w 3348038"/>
              <a:gd name="connsiteY23" fmla="*/ 147638 h 2138363"/>
              <a:gd name="connsiteX24" fmla="*/ 3195638 w 3348038"/>
              <a:gd name="connsiteY24" fmla="*/ 90488 h 2138363"/>
              <a:gd name="connsiteX25" fmla="*/ 3333750 w 3348038"/>
              <a:gd name="connsiteY25" fmla="*/ 190500 h 2138363"/>
              <a:gd name="connsiteX26" fmla="*/ 3238500 w 3348038"/>
              <a:gd name="connsiteY26" fmla="*/ 314325 h 2138363"/>
              <a:gd name="connsiteX27" fmla="*/ 3309938 w 3348038"/>
              <a:gd name="connsiteY27" fmla="*/ 447675 h 2138363"/>
              <a:gd name="connsiteX28" fmla="*/ 3233738 w 3348038"/>
              <a:gd name="connsiteY28" fmla="*/ 604838 h 2138363"/>
              <a:gd name="connsiteX29" fmla="*/ 3343275 w 3348038"/>
              <a:gd name="connsiteY29" fmla="*/ 852488 h 2138363"/>
              <a:gd name="connsiteX30" fmla="*/ 3252788 w 3348038"/>
              <a:gd name="connsiteY30" fmla="*/ 1004888 h 2138363"/>
              <a:gd name="connsiteX31" fmla="*/ 3314700 w 3348038"/>
              <a:gd name="connsiteY31" fmla="*/ 1152525 h 2138363"/>
              <a:gd name="connsiteX32" fmla="*/ 3243263 w 3348038"/>
              <a:gd name="connsiteY32" fmla="*/ 1219200 h 2138363"/>
              <a:gd name="connsiteX33" fmla="*/ 3290888 w 3348038"/>
              <a:gd name="connsiteY33" fmla="*/ 1271588 h 2138363"/>
              <a:gd name="connsiteX34" fmla="*/ 3195638 w 3348038"/>
              <a:gd name="connsiteY34" fmla="*/ 1409700 h 2138363"/>
              <a:gd name="connsiteX35" fmla="*/ 3348038 w 3348038"/>
              <a:gd name="connsiteY35" fmla="*/ 1700213 h 2138363"/>
              <a:gd name="connsiteX36" fmla="*/ 3257550 w 3348038"/>
              <a:gd name="connsiteY36" fmla="*/ 1819275 h 2138363"/>
              <a:gd name="connsiteX37" fmla="*/ 3328988 w 3348038"/>
              <a:gd name="connsiteY37" fmla="*/ 1914525 h 2138363"/>
              <a:gd name="connsiteX38" fmla="*/ 3267075 w 3348038"/>
              <a:gd name="connsiteY38" fmla="*/ 2076450 h 2138363"/>
              <a:gd name="connsiteX39" fmla="*/ 3052763 w 3348038"/>
              <a:gd name="connsiteY39" fmla="*/ 2000250 h 2138363"/>
              <a:gd name="connsiteX40" fmla="*/ 2838450 w 3348038"/>
              <a:gd name="connsiteY40" fmla="*/ 2090738 h 2138363"/>
              <a:gd name="connsiteX41" fmla="*/ 2690813 w 3348038"/>
              <a:gd name="connsiteY41" fmla="*/ 2047875 h 2138363"/>
              <a:gd name="connsiteX42" fmla="*/ 2547938 w 3348038"/>
              <a:gd name="connsiteY42" fmla="*/ 2105025 h 2138363"/>
              <a:gd name="connsiteX43" fmla="*/ 2409825 w 3348038"/>
              <a:gd name="connsiteY43" fmla="*/ 1985963 h 2138363"/>
              <a:gd name="connsiteX44" fmla="*/ 2262188 w 3348038"/>
              <a:gd name="connsiteY44" fmla="*/ 1957388 h 2138363"/>
              <a:gd name="connsiteX45" fmla="*/ 2124075 w 3348038"/>
              <a:gd name="connsiteY45" fmla="*/ 2009775 h 2138363"/>
              <a:gd name="connsiteX46" fmla="*/ 2024063 w 3348038"/>
              <a:gd name="connsiteY46" fmla="*/ 2138363 h 2138363"/>
              <a:gd name="connsiteX47" fmla="*/ 1881188 w 3348038"/>
              <a:gd name="connsiteY47" fmla="*/ 2014538 h 2138363"/>
              <a:gd name="connsiteX48" fmla="*/ 1719263 w 3348038"/>
              <a:gd name="connsiteY48" fmla="*/ 2000250 h 2138363"/>
              <a:gd name="connsiteX49" fmla="*/ 1600200 w 3348038"/>
              <a:gd name="connsiteY49" fmla="*/ 2100263 h 2138363"/>
              <a:gd name="connsiteX50" fmla="*/ 1462088 w 3348038"/>
              <a:gd name="connsiteY50" fmla="*/ 2138363 h 2138363"/>
              <a:gd name="connsiteX51" fmla="*/ 1314450 w 3348038"/>
              <a:gd name="connsiteY51" fmla="*/ 2076450 h 2138363"/>
              <a:gd name="connsiteX52" fmla="*/ 1157288 w 3348038"/>
              <a:gd name="connsiteY52" fmla="*/ 2071688 h 2138363"/>
              <a:gd name="connsiteX53" fmla="*/ 1057275 w 3348038"/>
              <a:gd name="connsiteY53" fmla="*/ 1962150 h 2138363"/>
              <a:gd name="connsiteX54" fmla="*/ 919163 w 3348038"/>
              <a:gd name="connsiteY54" fmla="*/ 2076450 h 2138363"/>
              <a:gd name="connsiteX55" fmla="*/ 781050 w 3348038"/>
              <a:gd name="connsiteY55" fmla="*/ 2019300 h 2138363"/>
              <a:gd name="connsiteX56" fmla="*/ 652463 w 3348038"/>
              <a:gd name="connsiteY56" fmla="*/ 2100263 h 2138363"/>
              <a:gd name="connsiteX57" fmla="*/ 366713 w 3348038"/>
              <a:gd name="connsiteY57" fmla="*/ 2133600 h 2138363"/>
              <a:gd name="connsiteX58" fmla="*/ 219075 w 3348038"/>
              <a:gd name="connsiteY58" fmla="*/ 2005013 h 2138363"/>
              <a:gd name="connsiteX59" fmla="*/ 57150 w 3348038"/>
              <a:gd name="connsiteY59" fmla="*/ 2062163 h 2138363"/>
              <a:gd name="connsiteX60" fmla="*/ 114300 w 3348038"/>
              <a:gd name="connsiteY60" fmla="*/ 1895475 h 2138363"/>
              <a:gd name="connsiteX61" fmla="*/ 28575 w 3348038"/>
              <a:gd name="connsiteY61" fmla="*/ 1743075 h 2138363"/>
              <a:gd name="connsiteX62" fmla="*/ 161925 w 3348038"/>
              <a:gd name="connsiteY62" fmla="*/ 1604963 h 2138363"/>
              <a:gd name="connsiteX63" fmla="*/ 119063 w 3348038"/>
              <a:gd name="connsiteY63" fmla="*/ 1333500 h 213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8038" h="2138363">
                <a:moveTo>
                  <a:pt x="119063" y="1333500"/>
                </a:moveTo>
                <a:lnTo>
                  <a:pt x="0" y="1185863"/>
                </a:lnTo>
                <a:lnTo>
                  <a:pt x="4763" y="1033463"/>
                </a:lnTo>
                <a:lnTo>
                  <a:pt x="90488" y="890588"/>
                </a:lnTo>
                <a:lnTo>
                  <a:pt x="123825" y="666750"/>
                </a:lnTo>
                <a:lnTo>
                  <a:pt x="85725" y="504825"/>
                </a:lnTo>
                <a:lnTo>
                  <a:pt x="152400" y="328613"/>
                </a:lnTo>
                <a:lnTo>
                  <a:pt x="342900" y="342900"/>
                </a:lnTo>
                <a:lnTo>
                  <a:pt x="419100" y="185738"/>
                </a:lnTo>
                <a:lnTo>
                  <a:pt x="585788" y="147638"/>
                </a:lnTo>
                <a:lnTo>
                  <a:pt x="614363" y="14288"/>
                </a:lnTo>
                <a:lnTo>
                  <a:pt x="781050" y="0"/>
                </a:lnTo>
                <a:lnTo>
                  <a:pt x="933450" y="33338"/>
                </a:lnTo>
                <a:lnTo>
                  <a:pt x="1038225" y="142875"/>
                </a:lnTo>
                <a:lnTo>
                  <a:pt x="1285875" y="214313"/>
                </a:lnTo>
                <a:lnTo>
                  <a:pt x="1704975" y="171450"/>
                </a:lnTo>
                <a:lnTo>
                  <a:pt x="1809750" y="57150"/>
                </a:lnTo>
                <a:lnTo>
                  <a:pt x="2233613" y="209550"/>
                </a:lnTo>
                <a:lnTo>
                  <a:pt x="2362200" y="180975"/>
                </a:lnTo>
                <a:lnTo>
                  <a:pt x="2505075" y="223838"/>
                </a:lnTo>
                <a:lnTo>
                  <a:pt x="2619375" y="138113"/>
                </a:lnTo>
                <a:lnTo>
                  <a:pt x="2767013" y="171450"/>
                </a:lnTo>
                <a:lnTo>
                  <a:pt x="2838450" y="42863"/>
                </a:lnTo>
                <a:lnTo>
                  <a:pt x="3138488" y="147638"/>
                </a:lnTo>
                <a:lnTo>
                  <a:pt x="3195638" y="90488"/>
                </a:lnTo>
                <a:lnTo>
                  <a:pt x="3333750" y="190500"/>
                </a:lnTo>
                <a:lnTo>
                  <a:pt x="3238500" y="314325"/>
                </a:lnTo>
                <a:lnTo>
                  <a:pt x="3309938" y="447675"/>
                </a:lnTo>
                <a:lnTo>
                  <a:pt x="3233738" y="604838"/>
                </a:lnTo>
                <a:lnTo>
                  <a:pt x="3343275" y="852488"/>
                </a:lnTo>
                <a:lnTo>
                  <a:pt x="3252788" y="1004888"/>
                </a:lnTo>
                <a:lnTo>
                  <a:pt x="3314700" y="1152525"/>
                </a:lnTo>
                <a:lnTo>
                  <a:pt x="3243263" y="1219200"/>
                </a:lnTo>
                <a:lnTo>
                  <a:pt x="3290888" y="1271588"/>
                </a:lnTo>
                <a:lnTo>
                  <a:pt x="3195638" y="1409700"/>
                </a:lnTo>
                <a:lnTo>
                  <a:pt x="3348038" y="1700213"/>
                </a:lnTo>
                <a:lnTo>
                  <a:pt x="3257550" y="1819275"/>
                </a:lnTo>
                <a:lnTo>
                  <a:pt x="3328988" y="1914525"/>
                </a:lnTo>
                <a:lnTo>
                  <a:pt x="3267075" y="2076450"/>
                </a:lnTo>
                <a:lnTo>
                  <a:pt x="3052763" y="2000250"/>
                </a:lnTo>
                <a:lnTo>
                  <a:pt x="2838450" y="2090738"/>
                </a:lnTo>
                <a:lnTo>
                  <a:pt x="2690813" y="2047875"/>
                </a:lnTo>
                <a:lnTo>
                  <a:pt x="2547938" y="2105025"/>
                </a:lnTo>
                <a:lnTo>
                  <a:pt x="2409825" y="1985963"/>
                </a:lnTo>
                <a:lnTo>
                  <a:pt x="2262188" y="1957388"/>
                </a:lnTo>
                <a:lnTo>
                  <a:pt x="2124075" y="2009775"/>
                </a:lnTo>
                <a:lnTo>
                  <a:pt x="2024063" y="2138363"/>
                </a:lnTo>
                <a:lnTo>
                  <a:pt x="1881188" y="2014538"/>
                </a:lnTo>
                <a:lnTo>
                  <a:pt x="1719263" y="2000250"/>
                </a:lnTo>
                <a:lnTo>
                  <a:pt x="1600200" y="2100263"/>
                </a:lnTo>
                <a:lnTo>
                  <a:pt x="1462088" y="2138363"/>
                </a:lnTo>
                <a:lnTo>
                  <a:pt x="1314450" y="2076450"/>
                </a:lnTo>
                <a:lnTo>
                  <a:pt x="1157288" y="2071688"/>
                </a:lnTo>
                <a:lnTo>
                  <a:pt x="1057275" y="1962150"/>
                </a:lnTo>
                <a:lnTo>
                  <a:pt x="919163" y="2076450"/>
                </a:lnTo>
                <a:lnTo>
                  <a:pt x="781050" y="2019300"/>
                </a:lnTo>
                <a:lnTo>
                  <a:pt x="652463" y="2100263"/>
                </a:lnTo>
                <a:lnTo>
                  <a:pt x="366713" y="2133600"/>
                </a:lnTo>
                <a:lnTo>
                  <a:pt x="219075" y="2005013"/>
                </a:lnTo>
                <a:lnTo>
                  <a:pt x="57150" y="2062163"/>
                </a:lnTo>
                <a:lnTo>
                  <a:pt x="114300" y="1895475"/>
                </a:lnTo>
                <a:lnTo>
                  <a:pt x="28575" y="1743075"/>
                </a:lnTo>
                <a:lnTo>
                  <a:pt x="161925" y="1604963"/>
                </a:lnTo>
                <a:lnTo>
                  <a:pt x="119063" y="1333500"/>
                </a:lnTo>
                <a:close/>
              </a:path>
            </a:pathLst>
          </a:custGeom>
          <a:solidFill>
            <a:srgbClr val="F1E2DD"/>
          </a:solidFill>
          <a:ln>
            <a:solidFill>
              <a:srgbClr val="F1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0" spc="-150">
                <a:solidFill>
                  <a:srgbClr val="52261B"/>
                </a:solidFill>
                <a:effectLst/>
                <a:latin typeface="Cooper Black" panose="0208090404030B020404" pitchFamily="18" charset="0"/>
              </a:rPr>
              <a:t>LE PETIT JOURNAL</a:t>
            </a:r>
          </a:p>
          <a:p>
            <a:pPr algn="ctr"/>
            <a:r>
              <a:rPr lang="fr-FR" sz="3200" b="1" i="1">
                <a:solidFill>
                  <a:srgbClr val="9ABB4F"/>
                </a:solidFill>
                <a:effectLst>
                  <a:outerShdw blurRad="38100" dist="38100" dir="2700000" algn="tl">
                    <a:srgbClr val="000000">
                      <a:alpha val="43137"/>
                    </a:srgbClr>
                  </a:outerShdw>
                </a:effectLst>
                <a:latin typeface="Constantia" panose="02030602050306030303" pitchFamily="18" charset="0"/>
              </a:rPr>
              <a:t>de la commission</a:t>
            </a:r>
          </a:p>
        </p:txBody>
      </p:sp>
    </p:spTree>
    <p:extLst>
      <p:ext uri="{BB962C8B-B14F-4D97-AF65-F5344CB8AC3E}">
        <p14:creationId xmlns:p14="http://schemas.microsoft.com/office/powerpoint/2010/main" val="310748309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6359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7FCB9A-76C0-43B5-809B-6F4BB887B4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839" y="1"/>
            <a:ext cx="1000525" cy="1064568"/>
          </a:xfrm>
          <a:prstGeom prst="rect">
            <a:avLst/>
          </a:prstGeom>
        </p:spPr>
      </p:pic>
      <p:pic>
        <p:nvPicPr>
          <p:cNvPr id="9" name="Image 8">
            <a:extLst>
              <a:ext uri="{FF2B5EF4-FFF2-40B4-BE49-F238E27FC236}">
                <a16:creationId xmlns:a16="http://schemas.microsoft.com/office/drawing/2014/main" id="{48717632-7BD4-4239-8233-9DDBC278016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632" y="9169860"/>
            <a:ext cx="1539564" cy="730761"/>
          </a:xfrm>
          <a:prstGeom prst="rect">
            <a:avLst/>
          </a:prstGeom>
        </p:spPr>
      </p:pic>
      <p:pic>
        <p:nvPicPr>
          <p:cNvPr id="3" name="Image 2">
            <a:extLst>
              <a:ext uri="{FF2B5EF4-FFF2-40B4-BE49-F238E27FC236}">
                <a16:creationId xmlns:a16="http://schemas.microsoft.com/office/drawing/2014/main" id="{E7E943A0-0CCB-4971-BAEB-D55A62EE26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29200" y="9235532"/>
            <a:ext cx="1523375" cy="599415"/>
          </a:xfrm>
          <a:prstGeom prst="rect">
            <a:avLst/>
          </a:prstGeom>
        </p:spPr>
      </p:pic>
    </p:spTree>
    <p:extLst>
      <p:ext uri="{BB962C8B-B14F-4D97-AF65-F5344CB8AC3E}">
        <p14:creationId xmlns:p14="http://schemas.microsoft.com/office/powerpoint/2010/main" val="3275987581"/>
      </p:ext>
    </p:extLst>
  </p:cSld>
  <p:clrMap bg1="lt1" tx1="dk1" bg2="lt2" tx2="dk2" accent1="accent1" accent2="accent2" accent3="accent3" accent4="accent4" accent5="accent5" accent6="accent6" hlink="hlink" folHlink="folHlink"/>
  <p:sldLayoutIdLst>
    <p:sldLayoutId id="2147483649" r:id="rId1"/>
    <p:sldLayoutId id="2147483686"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188641" y="9182100"/>
            <a:ext cx="6336704" cy="527050"/>
          </a:xfrm>
          <a:prstGeom prst="rect">
            <a:avLst/>
          </a:prstGeom>
        </p:spPr>
        <p:txBody>
          <a:bodyPr vert="horz" lIns="91440" tIns="45720" rIns="91440" bIns="45720" rtlCol="0" anchor="ctr"/>
          <a:lstStyle>
            <a:lvl1pPr algn="l">
              <a:defRPr sz="900">
                <a:solidFill>
                  <a:schemeClr val="bg1"/>
                </a:solidFill>
              </a:defRPr>
            </a:lvl1pPr>
          </a:lstStyle>
          <a:p>
            <a:endParaRPr lang="fr-FR"/>
          </a:p>
        </p:txBody>
      </p:sp>
      <p:pic>
        <p:nvPicPr>
          <p:cNvPr id="4" name="Image 3">
            <a:extLst>
              <a:ext uri="{FF2B5EF4-FFF2-40B4-BE49-F238E27FC236}">
                <a16:creationId xmlns:a16="http://schemas.microsoft.com/office/drawing/2014/main" id="{E0C229CC-BE3F-449B-923F-2990965594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6711" y="3497577"/>
            <a:ext cx="4544577" cy="2910846"/>
          </a:xfrm>
          <a:prstGeom prst="rect">
            <a:avLst/>
          </a:prstGeom>
        </p:spPr>
      </p:pic>
    </p:spTree>
    <p:extLst>
      <p:ext uri="{BB962C8B-B14F-4D97-AF65-F5344CB8AC3E}">
        <p14:creationId xmlns:p14="http://schemas.microsoft.com/office/powerpoint/2010/main" val="40115416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046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E00662F7-E631-4A73-B35B-E0545B23F334}"/>
              </a:ext>
            </a:extLst>
          </p:cNvPr>
          <p:cNvSpPr>
            <a:spLocks noGrp="1"/>
          </p:cNvSpPr>
          <p:nvPr>
            <p:ph type="ctrTitle"/>
          </p:nvPr>
        </p:nvSpPr>
        <p:spPr>
          <a:xfrm>
            <a:off x="800708" y="3296816"/>
            <a:ext cx="5256584" cy="5688632"/>
          </a:xfrm>
        </p:spPr>
        <p:txBody>
          <a:bodyPr lIns="91440" tIns="45720" rIns="91440" bIns="45720" numCol="1" anchor="ctr">
            <a:prstTxWarp prst="textArchDownPour">
              <a:avLst>
                <a:gd name="adj1" fmla="val 1698508"/>
                <a:gd name="adj2" fmla="val 84855"/>
              </a:avLst>
            </a:prstTxWarp>
          </a:bodyPr>
          <a:lstStyle/>
          <a:p>
            <a:r>
              <a:rPr lang="fr-FR" sz="1600" b="1" dirty="0">
                <a:solidFill>
                  <a:srgbClr val="52261B"/>
                </a:solidFill>
                <a:latin typeface="Century Gothic"/>
                <a:ea typeface="+mn-ea"/>
                <a:cs typeface="Calibri"/>
              </a:rPr>
              <a:t>Septembre-Octobre 2023</a:t>
            </a:r>
            <a:endParaRPr lang="fr-FR" sz="1600" b="1" dirty="0">
              <a:solidFill>
                <a:srgbClr val="52261B"/>
              </a:solidFill>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39381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1"/>
          <p:cNvSpPr>
            <a:spLocks noGrp="1"/>
          </p:cNvSpPr>
          <p:nvPr>
            <p:ph type="ftr" sz="quarter" idx="11"/>
          </p:nvPr>
        </p:nvSpPr>
        <p:spPr>
          <a:xfrm>
            <a:off x="188641" y="9182100"/>
            <a:ext cx="6336704" cy="527050"/>
          </a:xfrm>
        </p:spPr>
        <p:txBody>
          <a:bodyPr/>
          <a:lstStyle/>
          <a:p>
            <a:r>
              <a:rPr lang="fr-FR">
                <a:solidFill>
                  <a:srgbClr val="52261B"/>
                </a:solidFill>
              </a:rPr>
              <a:t>Tour Horizons C.P.H124 - 30 Cours de l'Ile Seguin - 92777 Boulogne Billancourt cedex		 sogeres.fr</a:t>
            </a:r>
          </a:p>
          <a:p>
            <a:r>
              <a:rPr lang="fr-FR">
                <a:solidFill>
                  <a:srgbClr val="52261B"/>
                </a:solidFill>
              </a:rPr>
              <a:t>SAS au capital de 2.153.424 € - SIRET : 57210217619623 - APE 5629B</a:t>
            </a:r>
          </a:p>
        </p:txBody>
      </p:sp>
    </p:spTree>
    <p:extLst>
      <p:ext uri="{BB962C8B-B14F-4D97-AF65-F5344CB8AC3E}">
        <p14:creationId xmlns:p14="http://schemas.microsoft.com/office/powerpoint/2010/main" val="168484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dirty="0">
                <a:solidFill>
                  <a:srgbClr val="52261B"/>
                </a:solidFill>
                <a:latin typeface="Century Gothic" panose="020B0502020202020204" pitchFamily="34" charset="0"/>
                <a:cs typeface="Calibri" panose="020F0502020204030204" pitchFamily="34" charset="0"/>
              </a:rPr>
              <a:t>Introduction</a:t>
            </a:r>
            <a:endParaRPr lang="fr-FR" b="1" dirty="0">
              <a:solidFill>
                <a:srgbClr val="52261B"/>
              </a:solidFill>
              <a:effectLst/>
              <a:latin typeface="Century Gothic" panose="020B0502020202020204" pitchFamily="34" charset="0"/>
              <a:cs typeface="Calibri" panose="020F0502020204030204" pitchFamily="34" charset="0"/>
            </a:endParaRP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2"/>
            <a:ext cx="5832648" cy="741682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kumimoji="0" lang="fr-FR" sz="1600" b="1" u="none" strike="noStrike" kern="1200" cap="none" normalizeH="0" baseline="0" noProof="0" dirty="0">
                <a:ln>
                  <a:noFill/>
                </a:ln>
                <a:solidFill>
                  <a:srgbClr val="00BFB3"/>
                </a:solidFill>
                <a:effectLst/>
                <a:uLnTx/>
                <a:uFillTx/>
                <a:latin typeface="Century Gothic" panose="020B0502020202020204" pitchFamily="34" charset="0"/>
                <a:cs typeface="Calibri" panose="020F0502020204030204" pitchFamily="34" charset="0"/>
              </a:rPr>
              <a:t>L’offre Inspirations</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600" b="1" i="1" spc="-150" dirty="0">
              <a:solidFill>
                <a:srgbClr val="52261B"/>
              </a:solidFill>
              <a:latin typeface="Century Gothic" panose="020B0502020202020204" pitchFamily="34" charset="0"/>
            </a:endParaRPr>
          </a:p>
          <a:p>
            <a:pPr algn="just" fontAlgn="ctr">
              <a:defRPr/>
            </a:pPr>
            <a:r>
              <a:rPr lang="fr-FR" sz="1200" b="1" spc="-5" dirty="0">
                <a:solidFill>
                  <a:srgbClr val="52261B"/>
                </a:solidFill>
                <a:latin typeface="Century Gothic" panose="020B0502020202020204" pitchFamily="34" charset="0"/>
                <a:cs typeface="Century Gothic"/>
              </a:rPr>
              <a:t>Inspirations, une restauration conçue spécifiquement pour les enfants autour de trois idées fortes: La Cuisine maison, le Partage, et le Respect de la planète.</a:t>
            </a:r>
            <a:endParaRPr lang="fr-FR" sz="1200" b="1" dirty="0">
              <a:solidFill>
                <a:srgbClr val="52261B"/>
              </a:solidFill>
              <a:latin typeface="Century Gothic" panose="020B0502020202020204" pitchFamily="34" charset="0"/>
              <a:cs typeface="Century Gothic"/>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dirty="0">
                <a:solidFill>
                  <a:srgbClr val="52261B"/>
                </a:solidFill>
                <a:latin typeface="Century Gothic" panose="020B0502020202020204" pitchFamily="34" charset="0"/>
              </a:rPr>
              <a:t>Nos chefs élaborent sans cesse de nouvelles recettes afin de faire découvrir aux enfants de nouvelles saveurs, ou de nouvelles façons d’apprécier un aliment connu.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dirty="0">
                <a:solidFill>
                  <a:srgbClr val="52261B"/>
                </a:solidFill>
                <a:latin typeface="Century Gothic" panose="020B0502020202020204" pitchFamily="34" charset="0"/>
              </a:rPr>
              <a:t>Les animations représentent une façon simple et ludique pour faire passer les messages aux enfants.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b="1" spc="-5" dirty="0">
                <a:solidFill>
                  <a:srgbClr val="52261B"/>
                </a:solidFill>
                <a:latin typeface="Century Gothic" panose="020B0502020202020204" pitchFamily="34" charset="0"/>
              </a:rPr>
              <a:t>Nous proposons donc diverses animations au cours de l’année :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lvl="0" algn="just" fontAlgn="ctr">
              <a:defRPr/>
            </a:pPr>
            <a:endParaRPr lang="fr-FR" sz="1200" b="1" spc="-5" dirty="0">
              <a:solidFill>
                <a:srgbClr val="52261B"/>
              </a:solidFill>
            </a:endParaRPr>
          </a:p>
          <a:p>
            <a:pPr lvl="0" algn="just" fontAlgn="ctr">
              <a:defRPr/>
            </a:pPr>
            <a:r>
              <a:rPr lang="fr-FR" sz="1200" b="1" spc="-5" dirty="0">
                <a:solidFill>
                  <a:srgbClr val="52261B"/>
                </a:solidFill>
                <a:latin typeface="Century Gothic" panose="020B0502020202020204" pitchFamily="34" charset="0"/>
              </a:rPr>
              <a:t>Vous trouverez dans les pages suivantes les animations proposées aux enfants au cours de ces deux mois. </a:t>
            </a:r>
            <a:endParaRPr lang="fr-FR" sz="1200" dirty="0">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kumimoji="0" lang="fr-FR" sz="1100" b="1" i="0" u="none" strike="noStrike" kern="1200" cap="none" spc="0" normalizeH="0" baseline="0" noProof="0" dirty="0">
              <a:ln>
                <a:noFill/>
              </a:ln>
              <a:solidFill>
                <a:srgbClr val="9ABB4F"/>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125553EF-49BB-4D57-83A7-56C007186AC2}"/>
              </a:ext>
            </a:extLst>
          </p:cNvPr>
          <p:cNvSpPr txBox="1"/>
          <p:nvPr/>
        </p:nvSpPr>
        <p:spPr>
          <a:xfrm>
            <a:off x="1556792" y="4492783"/>
            <a:ext cx="4392488" cy="1107996"/>
          </a:xfrm>
          <a:prstGeom prst="rect">
            <a:avLst/>
          </a:prstGeom>
          <a:noFill/>
        </p:spPr>
        <p:txBody>
          <a:bodyPr wrap="square" rtlCol="0">
            <a:spAutoFit/>
          </a:bodyPr>
          <a:lstStyle/>
          <a:p>
            <a:pPr marL="171450" indent="-171450">
              <a:buFontTx/>
              <a:buChar char="-"/>
            </a:pPr>
            <a:endParaRPr lang="fr-FR" sz="1200" dirty="0">
              <a:latin typeface="Century Gothic" panose="020B0502020202020204" pitchFamily="34" charset="0"/>
            </a:endParaRPr>
          </a:p>
          <a:p>
            <a:pPr marL="171450" indent="-171450">
              <a:buFontTx/>
              <a:buChar char="-"/>
            </a:pPr>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dirty="0"/>
          </a:p>
        </p:txBody>
      </p:sp>
      <p:graphicFrame>
        <p:nvGraphicFramePr>
          <p:cNvPr id="4" name="Tableau 11">
            <a:extLst>
              <a:ext uri="{FF2B5EF4-FFF2-40B4-BE49-F238E27FC236}">
                <a16:creationId xmlns:a16="http://schemas.microsoft.com/office/drawing/2014/main" id="{2BD4ADAB-519C-42AB-8DCA-22DADE9060C5}"/>
              </a:ext>
            </a:extLst>
          </p:cNvPr>
          <p:cNvGraphicFramePr>
            <a:graphicFrameLocks noGrp="1"/>
          </p:cNvGraphicFramePr>
          <p:nvPr/>
        </p:nvGraphicFramePr>
        <p:xfrm>
          <a:off x="501978" y="4630962"/>
          <a:ext cx="5832648" cy="3017520"/>
        </p:xfrm>
        <a:graphic>
          <a:graphicData uri="http://schemas.openxmlformats.org/drawingml/2006/table">
            <a:tbl>
              <a:tblPr firstRow="1" bandRow="1">
                <a:tableStyleId>{5C22544A-7EE6-4342-B048-85BDC9FD1C3A}</a:tableStyleId>
              </a:tblPr>
              <a:tblGrid>
                <a:gridCol w="911352">
                  <a:extLst>
                    <a:ext uri="{9D8B030D-6E8A-4147-A177-3AD203B41FA5}">
                      <a16:colId xmlns:a16="http://schemas.microsoft.com/office/drawing/2014/main" val="1138798833"/>
                    </a:ext>
                  </a:extLst>
                </a:gridCol>
                <a:gridCol w="4921296">
                  <a:extLst>
                    <a:ext uri="{9D8B030D-6E8A-4147-A177-3AD203B41FA5}">
                      <a16:colId xmlns:a16="http://schemas.microsoft.com/office/drawing/2014/main" val="3036993094"/>
                    </a:ext>
                  </a:extLst>
                </a:gridCol>
              </a:tblGrid>
              <a:tr h="370840">
                <a:tc>
                  <a:txBody>
                    <a:bodyPr/>
                    <a:lstStyle/>
                    <a:p>
                      <a:endParaRPr lang="fr-F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"Les recettes Pas pareilles" </a:t>
                      </a:r>
                    </a:p>
                    <a:p>
                      <a:pPr marL="171450" indent="-171450">
                        <a:buFontTx/>
                        <a:buChar char="-"/>
                      </a:pPr>
                      <a:r>
                        <a:rPr lang="fr-FR" sz="1200" b="0" dirty="0">
                          <a:solidFill>
                            <a:schemeClr val="tx1"/>
                          </a:solidFill>
                          <a:latin typeface="Century Gothic" panose="020B0502020202020204" pitchFamily="34" charset="0"/>
                        </a:rPr>
                        <a:t>La découverte des saveurs autour de recettes incroyables mais vraies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9267680"/>
                  </a:ext>
                </a:extLst>
              </a:tr>
              <a:tr h="370840">
                <a:tc>
                  <a:txBody>
                    <a:bodyPr/>
                    <a:lstStyle/>
                    <a:p>
                      <a:endParaRPr lang="fr-F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"C'est la fête !"</a:t>
                      </a:r>
                      <a:r>
                        <a:rPr lang="fr-FR" sz="1200" b="1" dirty="0">
                          <a:latin typeface="Century Gothic" panose="020B0502020202020204" pitchFamily="34" charset="0"/>
                        </a:rPr>
                        <a:t> </a:t>
                      </a:r>
                    </a:p>
                    <a:p>
                      <a:pPr marL="171450" indent="-171450">
                        <a:buFontTx/>
                        <a:buChar char="-"/>
                      </a:pPr>
                      <a:r>
                        <a:rPr lang="fr-FR" sz="1200" dirty="0">
                          <a:latin typeface="Century Gothic" panose="020B0502020202020204" pitchFamily="34" charset="0"/>
                        </a:rPr>
                        <a:t>La transformation éphémère de la cantine pour fêter les événements du calendrier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699613"/>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"A Table !" : </a:t>
                      </a:r>
                    </a:p>
                    <a:p>
                      <a:pPr marL="171450" indent="-171450">
                        <a:buFontTx/>
                        <a:buChar char="-"/>
                      </a:pPr>
                      <a:r>
                        <a:rPr lang="fr-FR" sz="1200" dirty="0">
                          <a:latin typeface="Century Gothic" panose="020B0502020202020204" pitchFamily="34" charset="0"/>
                        </a:rPr>
                        <a:t>La sensibilisation au bien-vivre ensemble.</a:t>
                      </a:r>
                      <a:br>
                        <a:rPr lang="fr-FR" sz="1200" dirty="0">
                          <a:latin typeface="Century Gothic" panose="020B0502020202020204" pitchFamily="34" charset="0"/>
                        </a:rPr>
                      </a:br>
                      <a:endParaRPr lang="fr-FR" sz="12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466402"/>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"Mission </a:t>
                      </a:r>
                      <a:r>
                        <a:rPr lang="fr-FR" sz="1200" b="1" dirty="0" err="1">
                          <a:solidFill>
                            <a:srgbClr val="9ABB4F"/>
                          </a:solidFill>
                          <a:latin typeface="Century Gothic" panose="020B0502020202020204" pitchFamily="34" charset="0"/>
                        </a:rPr>
                        <a:t>anti-gaspi</a:t>
                      </a:r>
                      <a:r>
                        <a:rPr lang="fr-FR" sz="1200" b="1" dirty="0">
                          <a:solidFill>
                            <a:srgbClr val="9ABB4F"/>
                          </a:solidFill>
                          <a:latin typeface="Century Gothic" panose="020B0502020202020204" pitchFamily="34" charset="0"/>
                        </a:rPr>
                        <a:t>" :</a:t>
                      </a:r>
                      <a:r>
                        <a:rPr lang="fr-FR" sz="1200" dirty="0">
                          <a:latin typeface="Century Gothic" panose="020B0502020202020204" pitchFamily="34" charset="0"/>
                        </a:rPr>
                        <a:t> </a:t>
                      </a:r>
                    </a:p>
                    <a:p>
                      <a:pPr marL="171450" indent="-171450">
                        <a:buFontTx/>
                        <a:buChar char="-"/>
                      </a:pPr>
                      <a:r>
                        <a:rPr lang="fr-FR" sz="1200" dirty="0">
                          <a:latin typeface="Century Gothic" panose="020B0502020202020204" pitchFamily="34" charset="0"/>
                        </a:rPr>
                        <a:t>La sensibilisation au gaspillage alimentaire</a:t>
                      </a:r>
                      <a:br>
                        <a:rPr lang="fr-FR" sz="1200" dirty="0">
                          <a:latin typeface="Century Gothic" panose="020B0502020202020204" pitchFamily="34" charset="0"/>
                        </a:rPr>
                      </a:br>
                      <a:endParaRPr lang="fr-FR" sz="12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0541592"/>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"Les amuse-bouche" : </a:t>
                      </a:r>
                    </a:p>
                    <a:p>
                      <a:pPr marL="171450" indent="-171450">
                        <a:buFontTx/>
                        <a:buChar char="-"/>
                      </a:pPr>
                      <a:r>
                        <a:rPr lang="fr-FR" sz="1200" dirty="0">
                          <a:latin typeface="Century Gothic" panose="020B0502020202020204" pitchFamily="34" charset="0"/>
                        </a:rPr>
                        <a:t>Les nouveautés du chef à goûter en petites quantités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9618506"/>
                  </a:ext>
                </a:extLst>
              </a:tr>
            </a:tbl>
          </a:graphicData>
        </a:graphic>
      </p:graphicFrame>
      <p:pic>
        <p:nvPicPr>
          <p:cNvPr id="13" name="Image 12">
            <a:extLst>
              <a:ext uri="{FF2B5EF4-FFF2-40B4-BE49-F238E27FC236}">
                <a16:creationId xmlns:a16="http://schemas.microsoft.com/office/drawing/2014/main" id="{24C74972-2155-41ED-B587-3B49F8662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38" y="7112012"/>
            <a:ext cx="473949" cy="473949"/>
          </a:xfrm>
          <a:prstGeom prst="rect">
            <a:avLst/>
          </a:prstGeom>
        </p:spPr>
      </p:pic>
      <p:pic>
        <p:nvPicPr>
          <p:cNvPr id="15" name="Image 14" descr="Une image contenant texte, extérieur, signe, graphiques vectoriels&#10;&#10;Description générée automatiquement">
            <a:extLst>
              <a:ext uri="{FF2B5EF4-FFF2-40B4-BE49-F238E27FC236}">
                <a16:creationId xmlns:a16="http://schemas.microsoft.com/office/drawing/2014/main" id="{D7F7724A-A042-43B2-A8DA-4BDFEB07E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39" y="6499884"/>
            <a:ext cx="473949" cy="473949"/>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C4327CF8-8CF7-4C86-8853-A89C2FB47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51" y="5887075"/>
            <a:ext cx="473949" cy="473949"/>
          </a:xfrm>
          <a:prstGeom prst="rect">
            <a:avLst/>
          </a:prstGeom>
        </p:spPr>
      </p:pic>
      <p:pic>
        <p:nvPicPr>
          <p:cNvPr id="19" name="Image 18">
            <a:extLst>
              <a:ext uri="{FF2B5EF4-FFF2-40B4-BE49-F238E27FC236}">
                <a16:creationId xmlns:a16="http://schemas.microsoft.com/office/drawing/2014/main" id="{704B7ABF-CC81-4DAD-8D70-4D51905C9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039" y="5248282"/>
            <a:ext cx="473949" cy="473949"/>
          </a:xfrm>
          <a:prstGeom prst="rect">
            <a:avLst/>
          </a:prstGeom>
        </p:spPr>
      </p:pic>
      <p:pic>
        <p:nvPicPr>
          <p:cNvPr id="21" name="Image 20">
            <a:extLst>
              <a:ext uri="{FF2B5EF4-FFF2-40B4-BE49-F238E27FC236}">
                <a16:creationId xmlns:a16="http://schemas.microsoft.com/office/drawing/2014/main" id="{EEB6DADD-0501-4946-81D3-0C9F7A8366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039" y="4629631"/>
            <a:ext cx="473949" cy="473949"/>
          </a:xfrm>
          <a:prstGeom prst="rect">
            <a:avLst/>
          </a:prstGeom>
        </p:spPr>
      </p:pic>
    </p:spTree>
    <p:extLst>
      <p:ext uri="{BB962C8B-B14F-4D97-AF65-F5344CB8AC3E}">
        <p14:creationId xmlns:p14="http://schemas.microsoft.com/office/powerpoint/2010/main" val="227417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4969"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Sommaire</a:t>
            </a:r>
          </a:p>
        </p:txBody>
      </p:sp>
      <p:sp>
        <p:nvSpPr>
          <p:cNvPr id="3" name="Sous-titre 2"/>
          <p:cNvSpPr>
            <a:spLocks noGrp="1"/>
          </p:cNvSpPr>
          <p:nvPr>
            <p:ph type="subTitle" idx="1"/>
          </p:nvPr>
        </p:nvSpPr>
        <p:spPr>
          <a:xfrm>
            <a:off x="692727" y="1524500"/>
            <a:ext cx="5479473" cy="7488832"/>
          </a:xfrm>
        </p:spPr>
        <p:txBody>
          <a:bodyPr lIns="91440" tIns="45720" rIns="91440" bIns="45720" anchor="t"/>
          <a:lstStyle/>
          <a:p>
            <a:pPr algn="just"/>
            <a:r>
              <a:rPr lang="fr-FR" sz="1800" b="1" dirty="0">
                <a:highlight>
                  <a:srgbClr val="FDFEFF"/>
                </a:highlight>
                <a:latin typeface="+mj-lt"/>
                <a:cs typeface="Calibri" panose="020F0502020204030204" pitchFamily="34" charset="0"/>
              </a:rPr>
              <a:t>« Les recettes pas pareilles »</a:t>
            </a:r>
          </a:p>
          <a:p>
            <a:pPr marL="285750" indent="-285750" algn="just" fontAlgn="ctr">
              <a:buFont typeface="Arial" panose="020B0604020202020204" pitchFamily="34" charset="0"/>
              <a:buChar char="•"/>
              <a:defRPr/>
            </a:pPr>
            <a:r>
              <a:rPr lang="fr-FR" sz="1600" b="1" dirty="0">
                <a:solidFill>
                  <a:srgbClr val="00BFB3"/>
                </a:solidFill>
                <a:highlight>
                  <a:srgbClr val="FDFEFF"/>
                </a:highlight>
                <a:latin typeface="+mj-lt"/>
                <a:cs typeface="Calibri" panose="020F0502020204030204" pitchFamily="34" charset="0"/>
              </a:rPr>
              <a:t>Septembre : Parmentier au bœuf charolais aux deux pommes</a:t>
            </a:r>
          </a:p>
          <a:p>
            <a:pPr marL="285750" indent="-285750" algn="just" fontAlgn="ctr">
              <a:buFont typeface="Arial" panose="020B0604020202020204" pitchFamily="34" charset="0"/>
              <a:buChar char="•"/>
              <a:defRPr/>
            </a:pPr>
            <a:r>
              <a:rPr lang="fr-FR" sz="1600" b="1" dirty="0">
                <a:solidFill>
                  <a:srgbClr val="00BFB3"/>
                </a:solidFill>
                <a:highlight>
                  <a:srgbClr val="FDFEFF"/>
                </a:highlight>
                <a:latin typeface="+mj-lt"/>
                <a:cs typeface="Calibri" panose="020F0502020204030204" pitchFamily="34" charset="0"/>
              </a:rPr>
              <a:t>Octobre : Pennes sauce au chou-fleur œuf et cantal et brisure de chou-fleur</a:t>
            </a:r>
          </a:p>
          <a:p>
            <a:pPr lvl="0" algn="just"/>
            <a:endParaRPr lang="fr-FR" sz="1600" b="1" dirty="0">
              <a:highlight>
                <a:srgbClr val="FDFEFF"/>
              </a:highlight>
              <a:latin typeface="+mj-lt"/>
              <a:cs typeface="Calibri" panose="020F0502020204030204" pitchFamily="34" charset="0"/>
            </a:endParaRPr>
          </a:p>
          <a:p>
            <a:pPr lvl="0" algn="just"/>
            <a:r>
              <a:rPr lang="fr-FR" sz="1800" b="1" dirty="0">
                <a:highlight>
                  <a:srgbClr val="FDFEFF"/>
                </a:highlight>
                <a:latin typeface="+mj-lt"/>
                <a:cs typeface="Calibri" panose="020F0502020204030204" pitchFamily="34" charset="0"/>
              </a:rPr>
              <a:t>« C’est la fête »</a:t>
            </a:r>
          </a:p>
          <a:p>
            <a:pPr marL="285750" lvl="0" indent="-285750">
              <a:buFont typeface="Arial" panose="020B0604020202020204" pitchFamily="34" charset="0"/>
              <a:buChar char="•"/>
            </a:pPr>
            <a:r>
              <a:rPr lang="fr-FR" sz="1600" b="1" dirty="0">
                <a:solidFill>
                  <a:srgbClr val="00BFB3"/>
                </a:solidFill>
                <a:highlight>
                  <a:srgbClr val="FDFEFF"/>
                </a:highlight>
                <a:latin typeface="+mj-lt"/>
                <a:cs typeface="Calibri" panose="020F0502020204030204" pitchFamily="34" charset="0"/>
              </a:rPr>
              <a:t>Septembre : Repas de rentrée</a:t>
            </a:r>
            <a:br>
              <a:rPr lang="fr-FR" sz="1600" b="1" dirty="0">
                <a:solidFill>
                  <a:srgbClr val="00BFB3"/>
                </a:solidFill>
                <a:highlight>
                  <a:srgbClr val="FDFEFF"/>
                </a:highlight>
                <a:latin typeface="+mj-lt"/>
                <a:cs typeface="Calibri" panose="020F0502020204030204" pitchFamily="34" charset="0"/>
              </a:rPr>
            </a:br>
            <a:r>
              <a:rPr lang="fr-FR" sz="1600" b="1" dirty="0">
                <a:solidFill>
                  <a:srgbClr val="00BFB3"/>
                </a:solidFill>
                <a:highlight>
                  <a:srgbClr val="FDFEFF"/>
                </a:highlight>
                <a:latin typeface="+mj-lt"/>
                <a:cs typeface="Calibri" panose="020F0502020204030204" pitchFamily="34" charset="0"/>
              </a:rPr>
              <a:t>Octobre : Les cuisines du monde (Semaine des saveurs) </a:t>
            </a:r>
          </a:p>
          <a:p>
            <a:pPr marL="171450" lvl="0" indent="-171450">
              <a:buFontTx/>
              <a:buChar char="-"/>
            </a:pPr>
            <a:r>
              <a:rPr lang="fr-FR" sz="1600" dirty="0">
                <a:solidFill>
                  <a:schemeClr val="tx1"/>
                </a:solidFill>
                <a:highlight>
                  <a:srgbClr val="FDFEFF"/>
                </a:highlight>
                <a:latin typeface="+mj-lt"/>
              </a:rPr>
              <a:t>Escalope de dinde sauce tomate</a:t>
            </a:r>
          </a:p>
          <a:p>
            <a:pPr marL="171450" lvl="0" indent="-171450">
              <a:buFontTx/>
              <a:buChar char="-"/>
            </a:pPr>
            <a:r>
              <a:rPr lang="fr-FR" sz="1600" dirty="0">
                <a:solidFill>
                  <a:schemeClr val="tx1"/>
                </a:solidFill>
                <a:highlight>
                  <a:srgbClr val="FDFEFF"/>
                </a:highlight>
                <a:latin typeface="+mj-lt"/>
              </a:rPr>
              <a:t> Poulet VF </a:t>
            </a:r>
            <a:r>
              <a:rPr lang="fr-FR" sz="1600" dirty="0" err="1">
                <a:solidFill>
                  <a:schemeClr val="tx1"/>
                </a:solidFill>
                <a:highlight>
                  <a:srgbClr val="FDFEFF"/>
                </a:highlight>
                <a:latin typeface="+mj-lt"/>
              </a:rPr>
              <a:t>kedjenou</a:t>
            </a:r>
            <a:r>
              <a:rPr lang="fr-FR" sz="1600" dirty="0">
                <a:solidFill>
                  <a:schemeClr val="tx1"/>
                </a:solidFill>
                <a:highlight>
                  <a:srgbClr val="FDFEFF"/>
                </a:highlight>
                <a:latin typeface="+mj-lt"/>
              </a:rPr>
              <a:t> (tomate, aubergine, oignon ,gingembre )</a:t>
            </a:r>
          </a:p>
          <a:p>
            <a:pPr marL="171450" lvl="0" indent="-171450">
              <a:buFontTx/>
              <a:buChar char="-"/>
            </a:pPr>
            <a:r>
              <a:rPr lang="fr-FR" sz="1600" dirty="0">
                <a:solidFill>
                  <a:schemeClr val="tx1"/>
                </a:solidFill>
                <a:highlight>
                  <a:srgbClr val="FDFEFF"/>
                </a:highlight>
                <a:latin typeface="+mj-lt"/>
              </a:rPr>
              <a:t>Riz poêlé de légumes chinoise Bonduelle et sauce teriyaki et Œuf dur</a:t>
            </a:r>
          </a:p>
          <a:p>
            <a:pPr marL="171450" lvl="0" indent="-171450">
              <a:buFontTx/>
              <a:buChar char="-"/>
            </a:pPr>
            <a:r>
              <a:rPr lang="fr-FR" sz="1600" dirty="0">
                <a:solidFill>
                  <a:schemeClr val="tx1"/>
                </a:solidFill>
                <a:highlight>
                  <a:srgbClr val="FDFEFF"/>
                </a:highlight>
                <a:latin typeface="+mj-lt"/>
              </a:rPr>
              <a:t>Galette pur beurre et crème de marron</a:t>
            </a:r>
          </a:p>
          <a:p>
            <a:pPr marL="171450" lvl="0" indent="-171450">
              <a:buFontTx/>
              <a:buChar char="-"/>
            </a:pPr>
            <a:r>
              <a:rPr lang="fr-FR" sz="1600" dirty="0">
                <a:solidFill>
                  <a:schemeClr val="tx1"/>
                </a:solidFill>
                <a:highlight>
                  <a:srgbClr val="FDFEFF"/>
                </a:highlight>
                <a:latin typeface="+mj-lt"/>
              </a:rPr>
              <a:t>Vinaigrette </a:t>
            </a:r>
            <a:r>
              <a:rPr lang="fr-FR" sz="1600" dirty="0" err="1">
                <a:solidFill>
                  <a:schemeClr val="tx1"/>
                </a:solidFill>
                <a:highlight>
                  <a:srgbClr val="FDFEFF"/>
                </a:highlight>
                <a:latin typeface="+mj-lt"/>
              </a:rPr>
              <a:t>chimichurri</a:t>
            </a:r>
            <a:endParaRPr lang="fr-FR" sz="1600" dirty="0">
              <a:solidFill>
                <a:schemeClr val="tx1"/>
              </a:solidFill>
              <a:highlight>
                <a:srgbClr val="FDFEFF"/>
              </a:highlight>
              <a:latin typeface="+mj-lt"/>
            </a:endParaRPr>
          </a:p>
          <a:p>
            <a:pPr lvl="0" algn="just"/>
            <a:endParaRPr lang="fr-FR" sz="1600" b="1" i="1" dirty="0">
              <a:solidFill>
                <a:schemeClr val="bg1">
                  <a:lumMod val="85000"/>
                </a:schemeClr>
              </a:solidFill>
              <a:highlight>
                <a:srgbClr val="FDFEFF"/>
              </a:highlight>
              <a:latin typeface="+mj-lt"/>
            </a:endParaRPr>
          </a:p>
          <a:p>
            <a:pPr algn="just"/>
            <a:r>
              <a:rPr lang="fr-FR" sz="1800" b="1" dirty="0">
                <a:highlight>
                  <a:srgbClr val="FDFEFF"/>
                </a:highlight>
                <a:latin typeface="+mj-lt"/>
                <a:cs typeface="Calibri" panose="020F0502020204030204" pitchFamily="34" charset="0"/>
              </a:rPr>
              <a:t>Les recettes à ne pas manquer </a:t>
            </a:r>
          </a:p>
          <a:p>
            <a:pPr marL="171450" indent="-171450">
              <a:buFontTx/>
              <a:buChar char="-"/>
            </a:pPr>
            <a:r>
              <a:rPr lang="fr-FR" sz="1600" dirty="0">
                <a:solidFill>
                  <a:schemeClr val="tx1"/>
                </a:solidFill>
                <a:highlight>
                  <a:srgbClr val="FDFEFF"/>
                </a:highlight>
                <a:latin typeface="+mj-lt"/>
              </a:rPr>
              <a:t>Merlu sauce fines herbes</a:t>
            </a:r>
          </a:p>
          <a:p>
            <a:pPr marL="171450" indent="-171450">
              <a:buFontTx/>
              <a:buChar char="-"/>
            </a:pPr>
            <a:r>
              <a:rPr lang="fr-FR" sz="1600" dirty="0">
                <a:solidFill>
                  <a:schemeClr val="tx1"/>
                </a:solidFill>
                <a:highlight>
                  <a:srgbClr val="FDFEFF"/>
                </a:highlight>
                <a:latin typeface="+mj-lt"/>
              </a:rPr>
              <a:t>Brownie mexicain du chef (à base de haricots rouges)</a:t>
            </a:r>
          </a:p>
          <a:p>
            <a:pPr marL="171450" indent="-171450">
              <a:buFontTx/>
              <a:buChar char="-"/>
            </a:pPr>
            <a:r>
              <a:rPr lang="fr-FR" sz="1600" dirty="0">
                <a:solidFill>
                  <a:schemeClr val="tx1"/>
                </a:solidFill>
                <a:highlight>
                  <a:srgbClr val="FDFEFF"/>
                </a:highlight>
                <a:latin typeface="+mj-lt"/>
              </a:rPr>
              <a:t>Cake lentille au chocolat</a:t>
            </a:r>
          </a:p>
          <a:p>
            <a:pPr marL="171450" indent="-171450">
              <a:buFontTx/>
              <a:buChar char="-"/>
            </a:pPr>
            <a:r>
              <a:rPr lang="fr-FR" sz="1600" dirty="0">
                <a:solidFill>
                  <a:schemeClr val="tx1"/>
                </a:solidFill>
                <a:highlight>
                  <a:srgbClr val="FDFEFF"/>
                </a:highlight>
                <a:latin typeface="+mj-lt"/>
              </a:rPr>
              <a:t>Cake au chocolat/courge/noisette</a:t>
            </a:r>
          </a:p>
          <a:p>
            <a:endParaRPr lang="fr-FR" sz="1600" dirty="0">
              <a:highlight>
                <a:srgbClr val="FDFEFF"/>
              </a:highlight>
              <a:latin typeface="+mj-lt"/>
            </a:endParaRPr>
          </a:p>
          <a:p>
            <a:pPr marL="285750" indent="-285750" algn="just" fontAlgn="ctr">
              <a:buFont typeface="Arial" panose="020B0604020202020204" pitchFamily="34" charset="0"/>
              <a:buChar char="•"/>
              <a:defRPr/>
            </a:pPr>
            <a:endParaRPr lang="fr-FR" sz="1600" b="1" dirty="0">
              <a:solidFill>
                <a:srgbClr val="00BFB3"/>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83831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314978" y="1226136"/>
            <a:ext cx="6228044" cy="7725632"/>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lang="fr-FR" sz="1100" dirty="0">
                <a:solidFill>
                  <a:srgbClr val="52261B"/>
                </a:solidFill>
                <a:latin typeface="Calibri"/>
                <a:cs typeface="Century Gothic"/>
              </a:rPr>
              <a:t>Pour développer les goûts des enfants, nos chefs imaginent de nouvelles recettes qui tiennent compte des préférences des enfants et les retravaillent pour y apporter la touche d’originalité qui la crée la surprise.</a:t>
            </a:r>
          </a:p>
          <a:p>
            <a:pPr algn="just" fontAlgn="ctr">
              <a:defRPr/>
            </a:pPr>
            <a:r>
              <a:rPr lang="fr-FR" sz="1100" dirty="0">
                <a:solidFill>
                  <a:srgbClr val="52261B"/>
                </a:solidFill>
                <a:latin typeface="Calibri"/>
                <a:cs typeface="Century Gothic"/>
              </a:rPr>
              <a:t>Ils se sont inspirés cette année de grands classiques de la cuisine française et y ont ajouté un ingrédient inattendu. C’est toute la magie de la cuisine, pouvoir se réinventer chaque jour et faire de belles découvertes gustatives.</a:t>
            </a:r>
          </a:p>
          <a:p>
            <a:pPr algn="just" fontAlgn="ctr">
              <a:defRPr/>
            </a:pPr>
            <a:endParaRPr lang="fr-FR" sz="1200" dirty="0">
              <a:solidFill>
                <a:srgbClr val="52261B"/>
              </a:solidFill>
              <a:latin typeface="Calibri" panose="020F0502020204030204" pitchFamily="34" charset="0"/>
              <a:cs typeface="Century Gothic"/>
            </a:endParaRPr>
          </a:p>
          <a:p>
            <a:pPr algn="just" fontAlgn="ctr">
              <a:defRPr/>
            </a:pPr>
            <a:r>
              <a:rPr lang="fr-FR" sz="1600" b="1" dirty="0">
                <a:solidFill>
                  <a:srgbClr val="00BFB3"/>
                </a:solidFill>
                <a:latin typeface="Calibri"/>
                <a:cs typeface="Calibri"/>
              </a:rPr>
              <a:t>Septembre : Parmentier de bœuf charolais aux deux pommes</a:t>
            </a:r>
            <a:endParaRPr lang="fr-FR" sz="1600" b="1" dirty="0">
              <a:solidFill>
                <a:srgbClr val="00BFB3"/>
              </a:solidFill>
              <a:highlight>
                <a:srgbClr val="FDFEFF"/>
              </a:highlight>
              <a:cs typeface="Calibri"/>
            </a:endParaRPr>
          </a:p>
          <a:p>
            <a:pPr fontAlgn="ctr"/>
            <a:r>
              <a:rPr lang="fr-FR" sz="1100" dirty="0">
                <a:solidFill>
                  <a:srgbClr val="52261B"/>
                </a:solidFill>
                <a:latin typeface="Calibri"/>
              </a:rPr>
              <a:t>C’est une plat complet composée d’</a:t>
            </a:r>
            <a:r>
              <a:rPr lang="fr-FR" sz="1100" dirty="0" err="1">
                <a:solidFill>
                  <a:srgbClr val="52261B"/>
                </a:solidFill>
                <a:latin typeface="Calibri"/>
              </a:rPr>
              <a:t>égréné</a:t>
            </a:r>
            <a:r>
              <a:rPr lang="fr-FR" sz="1100" dirty="0">
                <a:solidFill>
                  <a:srgbClr val="52261B"/>
                </a:solidFill>
                <a:latin typeface="Calibri"/>
              </a:rPr>
              <a:t> de bœuf, de pomme de terre et de pomme fruit</a:t>
            </a:r>
          </a:p>
          <a:p>
            <a:pPr algn="just" fontAlgn="ctr">
              <a:defRPr/>
            </a:pPr>
            <a:endParaRPr lang="fr-FR" sz="1100" dirty="0">
              <a:solidFill>
                <a:srgbClr val="52261B"/>
              </a:solidFill>
              <a:latin typeface="Calibri"/>
              <a:cs typeface="Calibri"/>
            </a:endParaRPr>
          </a:p>
          <a:p>
            <a:pPr algn="just" fontAlgn="ctr">
              <a:defRPr/>
            </a:pPr>
            <a:r>
              <a:rPr kumimoji="0" lang="fr-FR" sz="1100" b="1" i="0" u="none" strike="noStrike" kern="1200" cap="none" spc="0" normalizeH="0" baseline="0" noProof="0" dirty="0">
                <a:ln>
                  <a:noFill/>
                </a:ln>
                <a:solidFill>
                  <a:srgbClr val="9ABB4F"/>
                </a:solidFill>
                <a:effectLst/>
                <a:uLnTx/>
                <a:uFillTx/>
                <a:latin typeface="Calibri"/>
                <a:ea typeface="+mn-ea"/>
                <a:cs typeface="+mn-cs"/>
              </a:rPr>
              <a:t>Les ingrédients et leurs intérêts</a:t>
            </a:r>
            <a:endParaRPr lang="fr-FR" sz="1100" b="1" i="0" u="none" strike="noStrike" kern="1200" cap="none" spc="0" normalizeH="0" baseline="0" noProof="0" dirty="0">
              <a:ln>
                <a:noFill/>
              </a:ln>
              <a:solidFill>
                <a:srgbClr val="9ABB4F"/>
              </a:solidFill>
              <a:effectLst/>
              <a:uLnTx/>
              <a:uFillTx/>
              <a:latin typeface="Calibri"/>
              <a:cs typeface="Calibri"/>
            </a:endParaRPr>
          </a:p>
          <a:p>
            <a:pPr>
              <a:lnSpc>
                <a:spcPct val="115000"/>
              </a:lnSpc>
              <a:spcAft>
                <a:spcPts val="1000"/>
              </a:spcAft>
            </a:pPr>
            <a:r>
              <a:rPr lang="fr-FR" sz="1100" b="1" dirty="0">
                <a:solidFill>
                  <a:srgbClr val="52261B"/>
                </a:solidFill>
              </a:rPr>
              <a:t>- Bœuf égrené charolais </a:t>
            </a:r>
            <a:r>
              <a:rPr lang="fr-FR" sz="1100" dirty="0">
                <a:solidFill>
                  <a:srgbClr val="52261B"/>
                </a:solidFill>
              </a:rPr>
              <a:t>: apport de protéines de bonnes qualités.</a:t>
            </a:r>
            <a:br>
              <a:rPr lang="fr-FR" sz="1100" dirty="0">
                <a:solidFill>
                  <a:srgbClr val="52261B"/>
                </a:solidFill>
              </a:rPr>
            </a:br>
            <a:r>
              <a:rPr lang="fr-FR" sz="1100" dirty="0">
                <a:solidFill>
                  <a:srgbClr val="52261B"/>
                </a:solidFill>
              </a:rPr>
              <a:t>- </a:t>
            </a:r>
            <a:r>
              <a:rPr lang="fr-FR" sz="1100" b="1" dirty="0">
                <a:solidFill>
                  <a:srgbClr val="52261B"/>
                </a:solidFill>
              </a:rPr>
              <a:t>Pomme</a:t>
            </a:r>
            <a:r>
              <a:rPr lang="fr-FR" sz="1100" dirty="0">
                <a:solidFill>
                  <a:srgbClr val="52261B"/>
                </a:solidFill>
              </a:rPr>
              <a:t>: apport en vitamines, minéraux et antioxydants.</a:t>
            </a:r>
            <a:br>
              <a:rPr lang="fr-FR" sz="1100" dirty="0">
                <a:solidFill>
                  <a:srgbClr val="52261B"/>
                </a:solidFill>
              </a:rPr>
            </a:br>
            <a:r>
              <a:rPr lang="fr-FR" sz="1100" dirty="0">
                <a:solidFill>
                  <a:srgbClr val="52261B"/>
                </a:solidFill>
              </a:rPr>
              <a:t>- </a:t>
            </a:r>
            <a:r>
              <a:rPr lang="fr-FR" sz="1100" b="1" dirty="0">
                <a:solidFill>
                  <a:srgbClr val="52261B"/>
                </a:solidFill>
              </a:rPr>
              <a:t>Purée de pommes de terre </a:t>
            </a:r>
            <a:r>
              <a:rPr lang="fr-FR" sz="1100" dirty="0">
                <a:solidFill>
                  <a:srgbClr val="52261B"/>
                </a:solidFill>
              </a:rPr>
              <a:t>: apport de glucides.</a:t>
            </a:r>
            <a:br>
              <a:rPr lang="fr-FR" sz="1100" dirty="0">
                <a:solidFill>
                  <a:srgbClr val="52261B"/>
                </a:solidFill>
              </a:rPr>
            </a:br>
            <a:r>
              <a:rPr lang="fr-FR" sz="1100" b="1" dirty="0">
                <a:solidFill>
                  <a:srgbClr val="52261B"/>
                </a:solidFill>
              </a:rPr>
              <a:t>- Bouillon de légumes </a:t>
            </a:r>
            <a:r>
              <a:rPr lang="fr-FR" sz="1100" dirty="0">
                <a:solidFill>
                  <a:srgbClr val="52261B"/>
                </a:solidFill>
              </a:rPr>
              <a:t>: apport d’arômes supplémentaires.</a:t>
            </a:r>
            <a:br>
              <a:rPr lang="fr-FR" sz="1100" dirty="0">
                <a:solidFill>
                  <a:srgbClr val="52261B"/>
                </a:solidFill>
              </a:rPr>
            </a:br>
            <a:r>
              <a:rPr lang="fr-FR" sz="1100" b="1" dirty="0">
                <a:solidFill>
                  <a:srgbClr val="52261B"/>
                </a:solidFill>
              </a:rPr>
              <a:t>- Lait </a:t>
            </a:r>
            <a:r>
              <a:rPr lang="fr-FR" sz="1100" dirty="0">
                <a:solidFill>
                  <a:srgbClr val="52261B"/>
                </a:solidFill>
              </a:rPr>
              <a:t>: apport de calcium essentiel à la croissance des enfants.</a:t>
            </a:r>
            <a:br>
              <a:rPr lang="fr-FR" sz="1100" dirty="0">
                <a:solidFill>
                  <a:srgbClr val="52261B"/>
                </a:solidFill>
              </a:rPr>
            </a:br>
            <a:r>
              <a:rPr lang="fr-FR" sz="1100" b="1" dirty="0">
                <a:solidFill>
                  <a:srgbClr val="52261B"/>
                </a:solidFill>
              </a:rPr>
              <a:t>- Margarine : </a:t>
            </a:r>
            <a:r>
              <a:rPr lang="fr-FR" sz="1100" dirty="0">
                <a:solidFill>
                  <a:srgbClr val="52261B"/>
                </a:solidFill>
              </a:rPr>
              <a:t>100%  végétale, riche en acides gras polyinsaturés.</a:t>
            </a:r>
            <a:br>
              <a:rPr lang="fr-FR" sz="1100" dirty="0">
                <a:solidFill>
                  <a:srgbClr val="52261B"/>
                </a:solidFill>
              </a:rPr>
            </a:br>
            <a:r>
              <a:rPr lang="fr-FR" sz="1100" b="1" dirty="0">
                <a:solidFill>
                  <a:srgbClr val="52261B"/>
                </a:solidFill>
              </a:rPr>
              <a:t>- Légumes brunoise </a:t>
            </a:r>
            <a:r>
              <a:rPr lang="fr-FR" sz="1100" dirty="0">
                <a:solidFill>
                  <a:srgbClr val="52261B"/>
                </a:solidFill>
              </a:rPr>
              <a:t>: apport en vitamines, minéraux et antioxydants.</a:t>
            </a:r>
            <a:br>
              <a:rPr lang="fr-FR" sz="1100" dirty="0">
                <a:solidFill>
                  <a:srgbClr val="52261B"/>
                </a:solidFill>
              </a:rPr>
            </a:br>
            <a:r>
              <a:rPr lang="fr-FR" sz="1100" b="1" dirty="0">
                <a:solidFill>
                  <a:srgbClr val="52261B"/>
                </a:solidFill>
              </a:rPr>
              <a:t>- Chapelure </a:t>
            </a:r>
            <a:r>
              <a:rPr lang="fr-FR" sz="1100" dirty="0">
                <a:solidFill>
                  <a:srgbClr val="52261B"/>
                </a:solidFill>
              </a:rPr>
              <a:t>:  pour bien gratiner</a:t>
            </a:r>
            <a:br>
              <a:rPr lang="fr-FR" sz="1100" dirty="0">
                <a:solidFill>
                  <a:srgbClr val="52261B"/>
                </a:solidFill>
              </a:rPr>
            </a:br>
            <a:r>
              <a:rPr lang="fr-FR" sz="1100" b="1" dirty="0">
                <a:solidFill>
                  <a:srgbClr val="52261B"/>
                </a:solidFill>
              </a:rPr>
              <a:t>- Ciboulette </a:t>
            </a:r>
            <a:r>
              <a:rPr lang="fr-FR" sz="1100" dirty="0">
                <a:solidFill>
                  <a:srgbClr val="52261B"/>
                </a:solidFill>
              </a:rPr>
              <a:t>: son apport en antioxydants en fait un assaisonnement santé.</a:t>
            </a:r>
            <a:br>
              <a:rPr lang="fr-FR" sz="1100" dirty="0">
                <a:solidFill>
                  <a:srgbClr val="52261B"/>
                </a:solidFill>
              </a:rPr>
            </a:br>
            <a:r>
              <a:rPr lang="fr-FR" sz="1100" b="1" dirty="0">
                <a:solidFill>
                  <a:srgbClr val="52261B"/>
                </a:solidFill>
              </a:rPr>
              <a:t>- Echalote et Ail </a:t>
            </a:r>
            <a:r>
              <a:rPr lang="fr-FR" sz="1100" dirty="0">
                <a:solidFill>
                  <a:srgbClr val="52261B"/>
                </a:solidFill>
              </a:rPr>
              <a:t>: deux condiments faisant partie de la famille des alliacées aux nombreuses propriétés santé</a:t>
            </a:r>
            <a:endParaRPr lang="fr-FR" sz="1000" b="1" i="1" dirty="0">
              <a:solidFill>
                <a:srgbClr val="52261B"/>
              </a:solidFill>
              <a:highlight>
                <a:srgbClr val="FFFF00"/>
              </a:highlight>
            </a:endParaRPr>
          </a:p>
          <a:p>
            <a:pPr marL="896620" lvl="0" algn="just">
              <a:defRPr/>
            </a:pPr>
            <a:r>
              <a:rPr lang="fr-FR" sz="1100" b="1" i="1" dirty="0">
                <a:solidFill>
                  <a:srgbClr val="00BFB3"/>
                </a:solidFill>
              </a:rPr>
              <a:t>Le saviez-vous ? </a:t>
            </a:r>
            <a:r>
              <a:rPr lang="fr-FR" sz="1100" i="1" dirty="0">
                <a:solidFill>
                  <a:srgbClr val="52261B"/>
                </a:solidFill>
              </a:rPr>
              <a:t>il s’agit d’un plat complet constitué de viande, de féculent, de légumes, de matières grasses et de lait. Il regroupe donc tous les bienfaits de ces aliments dans un plat unique.</a:t>
            </a:r>
            <a:br>
              <a:rPr lang="fr-FR" sz="1100" i="1" dirty="0">
                <a:solidFill>
                  <a:srgbClr val="52261B"/>
                </a:solidFill>
              </a:rPr>
            </a:br>
            <a:endParaRPr lang="fr-FR" sz="1000" i="1" dirty="0">
              <a:solidFill>
                <a:srgbClr val="52261B"/>
              </a:solidFill>
              <a:highlight>
                <a:srgbClr val="FFFF00"/>
              </a:highlight>
            </a:endParaRPr>
          </a:p>
          <a:p>
            <a:pPr fontAlgn="ctr"/>
            <a:r>
              <a:rPr lang="fr-FR" sz="1600" b="1" dirty="0">
                <a:solidFill>
                  <a:srgbClr val="00BFB3"/>
                </a:solidFill>
                <a:latin typeface="Calibri"/>
                <a:cs typeface="Calibri"/>
              </a:rPr>
              <a:t>Octobre : </a:t>
            </a:r>
            <a:r>
              <a:rPr lang="fr-FR" sz="1600" b="1" dirty="0">
                <a:solidFill>
                  <a:srgbClr val="00BFB3"/>
                </a:solidFill>
                <a:highlight>
                  <a:srgbClr val="FDFEFF"/>
                </a:highlight>
                <a:latin typeface="+mj-lt"/>
                <a:cs typeface="Calibri" panose="020F0502020204030204" pitchFamily="34" charset="0"/>
              </a:rPr>
              <a:t>Pennes sauce au chou-fleur œuf et cantal et brisure de chou-fleur</a:t>
            </a:r>
          </a:p>
          <a:p>
            <a:pPr fontAlgn="ctr"/>
            <a:r>
              <a:rPr lang="fr-FR" sz="1100" dirty="0"/>
              <a:t>C’est un dessert composé de framboises et de poivron rouge</a:t>
            </a:r>
            <a:endParaRPr lang="fr-FR" sz="1100" dirty="0">
              <a:cs typeface="Calibri"/>
            </a:endParaRPr>
          </a:p>
          <a:p>
            <a:pPr fontAlgn="ctr"/>
            <a:endParaRPr lang="fr-FR" sz="1100" dirty="0">
              <a:solidFill>
                <a:srgbClr val="52261B"/>
              </a:solidFill>
              <a:highlight>
                <a:srgbClr val="FFFF00"/>
              </a:highlight>
              <a:latin typeface="Calibri"/>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9ABB4F"/>
                </a:solidFill>
                <a:effectLst/>
                <a:uLnTx/>
                <a:uFillTx/>
                <a:latin typeface="Calibri"/>
                <a:ea typeface="+mn-ea"/>
                <a:cs typeface="+mn-cs"/>
              </a:rPr>
              <a:t>Les ingrédients et leurs intérêts</a:t>
            </a:r>
            <a:endParaRPr lang="fr-FR" sz="1100" b="1" i="0" u="none" strike="noStrike" kern="1200" cap="none" spc="0" normalizeH="0" baseline="0" noProof="0" dirty="0">
              <a:ln>
                <a:noFill/>
              </a:ln>
              <a:solidFill>
                <a:srgbClr val="9ABB4F"/>
              </a:solidFill>
              <a:effectLst/>
              <a:uLnTx/>
              <a:uFillTx/>
              <a:latin typeface="Calibri"/>
              <a:cs typeface="Calibri"/>
            </a:endParaRPr>
          </a:p>
          <a:p>
            <a:r>
              <a:rPr lang="fr-FR" sz="1100" b="1" dirty="0">
                <a:solidFill>
                  <a:srgbClr val="52261B"/>
                </a:solidFill>
              </a:rPr>
              <a:t>- Pâtes penne </a:t>
            </a:r>
            <a:r>
              <a:rPr lang="fr-FR" sz="1100" dirty="0">
                <a:solidFill>
                  <a:srgbClr val="52261B"/>
                </a:solidFill>
              </a:rPr>
              <a:t>: apport en glucides complexes</a:t>
            </a:r>
          </a:p>
          <a:p>
            <a:r>
              <a:rPr lang="fr-FR" sz="1100" b="1" dirty="0">
                <a:solidFill>
                  <a:srgbClr val="52261B"/>
                </a:solidFill>
              </a:rPr>
              <a:t>- Chou-fleur brisures </a:t>
            </a:r>
            <a:r>
              <a:rPr lang="fr-FR" sz="1100" dirty="0">
                <a:solidFill>
                  <a:srgbClr val="52261B"/>
                </a:solidFill>
              </a:rPr>
              <a:t>: apport en vitamine K et en fibres</a:t>
            </a:r>
          </a:p>
          <a:p>
            <a:r>
              <a:rPr lang="fr-FR" sz="1100" b="1" dirty="0">
                <a:solidFill>
                  <a:srgbClr val="52261B"/>
                </a:solidFill>
              </a:rPr>
              <a:t>- Cantal AOP </a:t>
            </a:r>
            <a:r>
              <a:rPr lang="fr-FR" sz="1100" dirty="0">
                <a:solidFill>
                  <a:srgbClr val="52261B"/>
                </a:solidFill>
              </a:rPr>
              <a:t>: apport en calcium et en protéines</a:t>
            </a:r>
            <a:br>
              <a:rPr lang="fr-FR" sz="1100" dirty="0">
                <a:solidFill>
                  <a:srgbClr val="52261B"/>
                </a:solidFill>
              </a:rPr>
            </a:br>
            <a:r>
              <a:rPr lang="fr-FR" sz="1100" b="1" dirty="0">
                <a:solidFill>
                  <a:srgbClr val="52261B"/>
                </a:solidFill>
              </a:rPr>
              <a:t>- Omelette nature </a:t>
            </a:r>
            <a:r>
              <a:rPr lang="fr-FR" sz="1100" dirty="0">
                <a:solidFill>
                  <a:srgbClr val="52261B"/>
                </a:solidFill>
              </a:rPr>
              <a:t>: apport en protéines</a:t>
            </a:r>
            <a:br>
              <a:rPr lang="fr-FR" sz="1100" dirty="0">
                <a:solidFill>
                  <a:srgbClr val="52261B"/>
                </a:solidFill>
              </a:rPr>
            </a:br>
            <a:r>
              <a:rPr lang="fr-FR" sz="1100" b="1" dirty="0">
                <a:solidFill>
                  <a:srgbClr val="52261B"/>
                </a:solidFill>
              </a:rPr>
              <a:t>- Jus de citron vert </a:t>
            </a:r>
            <a:r>
              <a:rPr lang="fr-FR" sz="1100" dirty="0">
                <a:solidFill>
                  <a:srgbClr val="52261B"/>
                </a:solidFill>
              </a:rPr>
              <a:t>: puissant anti oxydant et apport en vitamines et saveurs</a:t>
            </a:r>
            <a:br>
              <a:rPr lang="fr-FR" sz="1100" dirty="0">
                <a:solidFill>
                  <a:srgbClr val="52261B"/>
                </a:solidFill>
              </a:rPr>
            </a:br>
            <a:r>
              <a:rPr lang="fr-FR" sz="1100" dirty="0">
                <a:solidFill>
                  <a:srgbClr val="52261B"/>
                </a:solidFill>
              </a:rPr>
              <a:t>- </a:t>
            </a:r>
            <a:r>
              <a:rPr lang="fr-FR" sz="1100" b="1" dirty="0">
                <a:solidFill>
                  <a:srgbClr val="52261B"/>
                </a:solidFill>
              </a:rPr>
              <a:t>Huile d’olive tournesol </a:t>
            </a:r>
            <a:r>
              <a:rPr lang="fr-FR" sz="1100" dirty="0">
                <a:solidFill>
                  <a:srgbClr val="52261B"/>
                </a:solidFill>
              </a:rPr>
              <a:t>: pour l’apport en lipides et l’onctuosité</a:t>
            </a:r>
            <a:br>
              <a:rPr lang="fr-FR" sz="1100" dirty="0">
                <a:solidFill>
                  <a:srgbClr val="52261B"/>
                </a:solidFill>
              </a:rPr>
            </a:br>
            <a:r>
              <a:rPr lang="fr-FR" sz="1100" b="1" dirty="0">
                <a:solidFill>
                  <a:srgbClr val="52261B"/>
                </a:solidFill>
              </a:rPr>
              <a:t>- Lait </a:t>
            </a:r>
            <a:r>
              <a:rPr lang="fr-FR" sz="1100" dirty="0">
                <a:solidFill>
                  <a:srgbClr val="52261B"/>
                </a:solidFill>
              </a:rPr>
              <a:t>: apport de calcium essentiel à la croissance des enfants.</a:t>
            </a:r>
            <a:endParaRPr lang="fr-FR" sz="1000" b="1" i="1" dirty="0">
              <a:solidFill>
                <a:srgbClr val="52261B"/>
              </a:solidFill>
              <a:highlight>
                <a:srgbClr val="FDFEFF"/>
              </a:highlight>
            </a:endParaRPr>
          </a:p>
          <a:p>
            <a:pPr algn="just"/>
            <a:endParaRPr lang="fr-FR" sz="1000" b="1" i="1" dirty="0">
              <a:solidFill>
                <a:srgbClr val="52261B"/>
              </a:solidFill>
              <a:highlight>
                <a:srgbClr val="FDFEFF"/>
              </a:highlight>
            </a:endParaRPr>
          </a:p>
          <a:p>
            <a:pPr algn="just"/>
            <a:endParaRPr lang="fr-FR" sz="500" b="1" i="1" dirty="0">
              <a:solidFill>
                <a:srgbClr val="52261B"/>
              </a:solidFill>
              <a:highlight>
                <a:srgbClr val="FDFEFF"/>
              </a:highlight>
            </a:endParaRPr>
          </a:p>
          <a:p>
            <a:pPr marL="896620" algn="just"/>
            <a:r>
              <a:rPr lang="fr-FR" sz="1100" b="1" i="1" dirty="0">
                <a:solidFill>
                  <a:srgbClr val="00BFB3"/>
                </a:solidFill>
              </a:rPr>
              <a:t>Le saviez-vous ? </a:t>
            </a:r>
            <a:r>
              <a:rPr lang="fr-FR" sz="1100" i="1" dirty="0">
                <a:solidFill>
                  <a:srgbClr val="52261B"/>
                </a:solidFill>
              </a:rPr>
              <a:t>Le chou-fleur est une bonne source en vitamine C: une portion crue contient presque autant de vitamine C que la moitié d’une orange. Après cuisson, seule une petite quantité est perdue, si bien que le chou-fleur cuit demeure encore une bonne source de cette vitamine</a:t>
            </a:r>
            <a:endParaRPr lang="fr-FR" sz="1100" i="1" dirty="0">
              <a:solidFill>
                <a:srgbClr val="52261B"/>
              </a:solidFill>
              <a:cs typeface="Calibri"/>
            </a:endParaRPr>
          </a:p>
        </p:txBody>
      </p:sp>
      <p:sp>
        <p:nvSpPr>
          <p:cNvPr id="10" name="Titre 1">
            <a:extLst>
              <a:ext uri="{FF2B5EF4-FFF2-40B4-BE49-F238E27FC236}">
                <a16:creationId xmlns:a16="http://schemas.microsoft.com/office/drawing/2014/main" id="{EBB8E6AD-6E61-4151-B43A-A07D90DA475D}"/>
              </a:ext>
            </a:extLst>
          </p:cNvPr>
          <p:cNvSpPr>
            <a:spLocks noGrp="1"/>
          </p:cNvSpPr>
          <p:nvPr>
            <p:ph type="ctrTitle"/>
          </p:nvPr>
        </p:nvSpPr>
        <p:spPr>
          <a:xfrm>
            <a:off x="1052736" y="161568"/>
            <a:ext cx="4474644" cy="903000"/>
          </a:xfrm>
          <a:prstGeom prst="rect">
            <a:avLst/>
          </a:prstGeom>
        </p:spPr>
        <p:txBody>
          <a:bodyPr anchor="ctr"/>
          <a:lstStyle/>
          <a:p>
            <a:r>
              <a:rPr lang="fr-FR" sz="2400" b="1" dirty="0">
                <a:solidFill>
                  <a:srgbClr val="52261B"/>
                </a:solidFill>
                <a:latin typeface="Century Gothic" panose="020B0502020202020204" pitchFamily="34" charset="0"/>
                <a:cs typeface="Calibri" panose="020F0502020204030204" pitchFamily="34" charset="0"/>
              </a:rPr>
              <a:t>« Les recettes pas pareilles »</a:t>
            </a:r>
          </a:p>
        </p:txBody>
      </p:sp>
      <p:pic>
        <p:nvPicPr>
          <p:cNvPr id="12" name="Image 11">
            <a:extLst>
              <a:ext uri="{FF2B5EF4-FFF2-40B4-BE49-F238E27FC236}">
                <a16:creationId xmlns:a16="http://schemas.microsoft.com/office/drawing/2014/main" id="{A08EA3B3-64C8-40B7-A889-295BE8217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891" y="161568"/>
            <a:ext cx="699782" cy="747136"/>
          </a:xfrm>
          <a:prstGeom prst="rect">
            <a:avLst/>
          </a:prstGeom>
        </p:spPr>
      </p:pic>
      <p:pic>
        <p:nvPicPr>
          <p:cNvPr id="13" name="Image 12">
            <a:extLst>
              <a:ext uri="{FF2B5EF4-FFF2-40B4-BE49-F238E27FC236}">
                <a16:creationId xmlns:a16="http://schemas.microsoft.com/office/drawing/2014/main" id="{2CD88F43-A1B8-4E9E-9CF0-570C4A7D6D98}"/>
              </a:ext>
            </a:extLst>
          </p:cNvPr>
          <p:cNvPicPr>
            <a:picLocks noChangeAspect="1"/>
          </p:cNvPicPr>
          <p:nvPr/>
        </p:nvPicPr>
        <p:blipFill>
          <a:blip r:embed="rId4"/>
          <a:stretch>
            <a:fillRect/>
          </a:stretch>
        </p:blipFill>
        <p:spPr>
          <a:xfrm>
            <a:off x="5249369" y="3059113"/>
            <a:ext cx="1293653" cy="1893887"/>
          </a:xfrm>
          <a:prstGeom prst="rect">
            <a:avLst/>
          </a:prstGeom>
        </p:spPr>
      </p:pic>
      <p:pic>
        <p:nvPicPr>
          <p:cNvPr id="15" name="Image 14">
            <a:extLst>
              <a:ext uri="{FF2B5EF4-FFF2-40B4-BE49-F238E27FC236}">
                <a16:creationId xmlns:a16="http://schemas.microsoft.com/office/drawing/2014/main" id="{8D8FD604-3BA2-4577-A5DC-B56779375D93}"/>
              </a:ext>
            </a:extLst>
          </p:cNvPr>
          <p:cNvPicPr>
            <a:picLocks noChangeAspect="1"/>
          </p:cNvPicPr>
          <p:nvPr/>
        </p:nvPicPr>
        <p:blipFill>
          <a:blip r:embed="rId5"/>
          <a:stretch>
            <a:fillRect/>
          </a:stretch>
        </p:blipFill>
        <p:spPr>
          <a:xfrm>
            <a:off x="4906217" y="6785977"/>
            <a:ext cx="1272456" cy="1893887"/>
          </a:xfrm>
          <a:prstGeom prst="rect">
            <a:avLst/>
          </a:prstGeom>
        </p:spPr>
      </p:pic>
    </p:spTree>
    <p:extLst>
      <p:ext uri="{BB962C8B-B14F-4D97-AF65-F5344CB8AC3E}">
        <p14:creationId xmlns:p14="http://schemas.microsoft.com/office/powerpoint/2010/main" val="376521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4E7C3B99-62A7-467D-825A-D6C07067C9FE}"/>
              </a:ext>
            </a:extLst>
          </p:cNvPr>
          <p:cNvSpPr>
            <a:spLocks noGrp="1"/>
          </p:cNvSpPr>
          <p:nvPr>
            <p:ph type="subTitle" idx="1"/>
          </p:nvPr>
        </p:nvSpPr>
        <p:spPr>
          <a:xfrm>
            <a:off x="678872" y="1424608"/>
            <a:ext cx="5487121" cy="6552728"/>
          </a:xfrm>
        </p:spPr>
        <p:txBody>
          <a:bodyPr/>
          <a:lstStyle/>
          <a:p>
            <a:pPr algn="just"/>
            <a:r>
              <a:rPr lang="fr-FR" sz="1200" dirty="0"/>
              <a:t>Nous célébrons les grandes dates du calendrier en combinant recettes gourmandes dans l’assiette et ambiance colorée dans les salles de cantine. Les équipes de restauration ne sont pas oubliées et revêtent un accessoire dans le thème.</a:t>
            </a:r>
          </a:p>
          <a:p>
            <a:pPr algn="just"/>
            <a:r>
              <a:rPr lang="fr-FR" sz="1200" dirty="0"/>
              <a:t>Au mois de juin, nous proposons un menu de fête pour dire au revoir aux grands qui poursuivront leur scolarité dans un autre établissement à la rentrée (Grandes sections de maternelle, CM2).</a:t>
            </a:r>
          </a:p>
          <a:p>
            <a:endParaRPr lang="fr-FR" sz="1200" dirty="0"/>
          </a:p>
          <a:p>
            <a:r>
              <a:rPr lang="fr-FR" sz="1600" b="1" dirty="0">
                <a:solidFill>
                  <a:srgbClr val="00BFB3"/>
                </a:solidFill>
                <a:latin typeface="Calibri" panose="020F0502020204030204" pitchFamily="34" charset="0"/>
                <a:cs typeface="Calibri" panose="020F0502020204030204" pitchFamily="34" charset="0"/>
              </a:rPr>
              <a:t>Septembre : Repas de rentrée !</a:t>
            </a:r>
          </a:p>
          <a:p>
            <a:pPr fontAlgn="ctr"/>
            <a:endParaRPr lang="fr-FR" sz="1100" dirty="0"/>
          </a:p>
          <a:p>
            <a:pPr fontAlgn="ctr"/>
            <a:r>
              <a:rPr lang="fr-FR" sz="1600" b="1" dirty="0">
                <a:latin typeface="Calibri" panose="020F0502020204030204" pitchFamily="34" charset="0"/>
                <a:cs typeface="Calibri" panose="020F0502020204030204" pitchFamily="34" charset="0"/>
              </a:rPr>
              <a:t>Au menu : </a:t>
            </a:r>
          </a:p>
          <a:p>
            <a:pPr fontAlgn="ctr"/>
            <a:r>
              <a:rPr lang="fr-FR" sz="1200" dirty="0"/>
              <a:t>Pastèque / Melon jaune</a:t>
            </a:r>
            <a:br>
              <a:rPr lang="fr-FR" sz="1200" dirty="0"/>
            </a:br>
            <a:r>
              <a:rPr lang="fr-FR" sz="1200" dirty="0"/>
              <a:t>Nuggets de blé et ketchup</a:t>
            </a:r>
            <a:br>
              <a:rPr lang="fr-FR" sz="1200" dirty="0"/>
            </a:br>
            <a:r>
              <a:rPr lang="fr-FR" sz="1200" dirty="0"/>
              <a:t>Coquillettes</a:t>
            </a:r>
            <a:br>
              <a:rPr lang="fr-FR" sz="1200" dirty="0"/>
            </a:br>
            <a:r>
              <a:rPr lang="fr-FR" sz="1200" dirty="0"/>
              <a:t>Petit fromage frais aux fruits</a:t>
            </a:r>
          </a:p>
          <a:p>
            <a:pPr fontAlgn="ctr"/>
            <a:r>
              <a:rPr lang="fr-FR" sz="1200" dirty="0"/>
              <a:t>Lacté saveur vanille nappé caramel</a:t>
            </a:r>
          </a:p>
          <a:p>
            <a:pPr fontAlgn="ctr"/>
            <a:endParaRPr lang="fr-FR" sz="1600" b="1" dirty="0">
              <a:solidFill>
                <a:srgbClr val="00BFB3"/>
              </a:solidFill>
              <a:latin typeface="Calibri" panose="020F0502020204030204" pitchFamily="34" charset="0"/>
              <a:cs typeface="Calibri" panose="020F0502020204030204" pitchFamily="34" charset="0"/>
            </a:endParaRPr>
          </a:p>
          <a:p>
            <a:endParaRPr lang="fr-FR" dirty="0"/>
          </a:p>
        </p:txBody>
      </p:sp>
      <p:sp>
        <p:nvSpPr>
          <p:cNvPr id="7" name="Titre 1">
            <a:extLst>
              <a:ext uri="{FF2B5EF4-FFF2-40B4-BE49-F238E27FC236}">
                <a16:creationId xmlns:a16="http://schemas.microsoft.com/office/drawing/2014/main" id="{41B0D8FC-A633-4033-98FB-EBF35BF5FC68}"/>
              </a:ext>
            </a:extLst>
          </p:cNvPr>
          <p:cNvSpPr txBox="1">
            <a:spLocks/>
          </p:cNvSpPr>
          <p:nvPr/>
        </p:nvSpPr>
        <p:spPr>
          <a:xfrm>
            <a:off x="1052736" y="161568"/>
            <a:ext cx="4464496" cy="90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a:solidFill>
                  <a:srgbClr val="52261B"/>
                </a:solidFill>
                <a:latin typeface="Century Gothic" panose="020B0502020202020204" pitchFamily="34" charset="0"/>
                <a:cs typeface="Calibri" panose="020F0502020204030204" pitchFamily="34" charset="0"/>
              </a:rPr>
              <a:t>« C’est la fête ! »</a:t>
            </a:r>
          </a:p>
        </p:txBody>
      </p:sp>
      <p:pic>
        <p:nvPicPr>
          <p:cNvPr id="8" name="Image 7">
            <a:extLst>
              <a:ext uri="{FF2B5EF4-FFF2-40B4-BE49-F238E27FC236}">
                <a16:creationId xmlns:a16="http://schemas.microsoft.com/office/drawing/2014/main" id="{9D18A03B-B383-4228-AC3C-5A8905047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4534" y="161568"/>
            <a:ext cx="721459" cy="724345"/>
          </a:xfrm>
          <a:prstGeom prst="rect">
            <a:avLst/>
          </a:prstGeom>
        </p:spPr>
      </p:pic>
    </p:spTree>
    <p:extLst>
      <p:ext uri="{BB962C8B-B14F-4D97-AF65-F5344CB8AC3E}">
        <p14:creationId xmlns:p14="http://schemas.microsoft.com/office/powerpoint/2010/main" val="26585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ous-titre 2">
            <a:extLst>
              <a:ext uri="{FF2B5EF4-FFF2-40B4-BE49-F238E27FC236}">
                <a16:creationId xmlns:a16="http://schemas.microsoft.com/office/drawing/2014/main" id="{BDFC542E-1ACC-4B9C-A9D0-8B0B9AFE0C31}"/>
              </a:ext>
            </a:extLst>
          </p:cNvPr>
          <p:cNvSpPr>
            <a:spLocks noGrp="1"/>
          </p:cNvSpPr>
          <p:nvPr>
            <p:ph type="subTitle" idx="1"/>
          </p:nvPr>
        </p:nvSpPr>
        <p:spPr>
          <a:xfrm>
            <a:off x="539833" y="1310017"/>
            <a:ext cx="5864061" cy="8208912"/>
          </a:xfrm>
        </p:spPr>
        <p:txBody>
          <a:bodyPr lIns="91440" tIns="45720" rIns="91440" bIns="45720" anchor="t"/>
          <a:lstStyle/>
          <a:p>
            <a:pPr fontAlgn="ctr"/>
            <a:r>
              <a:rPr lang="fr-FR" sz="1600" b="1" dirty="0">
                <a:solidFill>
                  <a:srgbClr val="00BFB3"/>
                </a:solidFill>
                <a:latin typeface="Century Gothic" panose="020B0502020202020204" pitchFamily="34" charset="0"/>
                <a:cs typeface="Calibri"/>
              </a:rPr>
              <a:t>Octobre : Les cuisines du monde (Semaine des saveurs) </a:t>
            </a:r>
          </a:p>
          <a:p>
            <a:pPr fontAlgn="ctr"/>
            <a:endParaRPr lang="fr-FR" sz="1600" b="1" dirty="0">
              <a:solidFill>
                <a:srgbClr val="00BFB3"/>
              </a:solidFill>
              <a:latin typeface="Century Gothic" panose="020B0502020202020204" pitchFamily="34" charset="0"/>
              <a:cs typeface="Calibri"/>
            </a:endParaRPr>
          </a:p>
          <a:p>
            <a:pPr marL="285750" indent="-285750" fontAlgn="ctr">
              <a:buFont typeface="Arial" panose="020B0604020202020204" pitchFamily="34" charset="0"/>
              <a:buChar char="•"/>
            </a:pPr>
            <a:r>
              <a:rPr lang="fr-FR" sz="1600" b="1" dirty="0">
                <a:solidFill>
                  <a:srgbClr val="00BFB3"/>
                </a:solidFill>
                <a:latin typeface="Century Gothic" panose="020B0502020202020204" pitchFamily="34" charset="0"/>
                <a:cs typeface="Calibri"/>
              </a:rPr>
              <a:t>Escalope de dinde sauce tomate </a:t>
            </a:r>
          </a:p>
          <a:p>
            <a:pPr marL="285750" indent="-285750" fontAlgn="ctr">
              <a:buFont typeface="Arial" panose="020B0604020202020204" pitchFamily="34" charset="0"/>
              <a:buChar char="•"/>
            </a:pPr>
            <a:r>
              <a:rPr lang="fr-FR" sz="1200" dirty="0">
                <a:latin typeface="Century Gothic" panose="020B0502020202020204" pitchFamily="34" charset="0"/>
              </a:rPr>
              <a:t>C'est une plat typique Australien composé d’une escalope de dinde nappée d’une sauce tomate</a:t>
            </a:r>
          </a:p>
          <a:p>
            <a:pPr fontAlgn="ctr"/>
            <a:endParaRPr lang="fr-FR" sz="1000" dirty="0">
              <a:latin typeface="Century Gothic" panose="020B0502020202020204" pitchFamily="34" charset="0"/>
              <a:cs typeface="Calibri"/>
            </a:endParaRPr>
          </a:p>
          <a:p>
            <a:pPr fontAlgn="ctr"/>
            <a:r>
              <a:rPr lang="fr-FR" sz="1200" b="1" dirty="0">
                <a:latin typeface="Century Gothic" panose="020B0502020202020204" pitchFamily="34" charset="0"/>
              </a:rPr>
              <a:t> </a:t>
            </a:r>
            <a:r>
              <a:rPr lang="fr-FR" sz="1200" b="1" dirty="0">
                <a:solidFill>
                  <a:srgbClr val="9ABB4F"/>
                </a:solidFill>
                <a:latin typeface="Century Gothic" panose="020B0502020202020204" pitchFamily="34" charset="0"/>
              </a:rPr>
              <a:t>Les ingrédients et leurs intérêts </a:t>
            </a:r>
            <a:endParaRPr lang="fr-FR" sz="1200" b="1" dirty="0">
              <a:solidFill>
                <a:srgbClr val="9ABB4F"/>
              </a:solidFill>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Escalope de dinde </a:t>
            </a:r>
            <a:r>
              <a:rPr lang="fr-FR" sz="1100" dirty="0">
                <a:latin typeface="Century Gothic" panose="020B0502020202020204" pitchFamily="34" charset="0"/>
              </a:rPr>
              <a:t>: </a:t>
            </a:r>
            <a:r>
              <a:rPr lang="fr-FR" sz="1100" dirty="0">
                <a:solidFill>
                  <a:srgbClr val="542B0B"/>
                </a:solidFill>
                <a:latin typeface="Century Gothic" panose="020B0502020202020204" pitchFamily="34" charset="0"/>
              </a:rPr>
              <a:t>apport en protéines de bonne qualité.</a:t>
            </a:r>
          </a:p>
          <a:p>
            <a:pPr marL="171450" indent="-171450" fontAlgn="ctr">
              <a:buFont typeface="Arial" panose="020B0604020202020204" pitchFamily="34" charset="0"/>
              <a:buChar char="•"/>
            </a:pPr>
            <a:r>
              <a:rPr lang="fr-FR" sz="1100" b="1" dirty="0">
                <a:latin typeface="Century Gothic" panose="020B0502020202020204" pitchFamily="34" charset="0"/>
              </a:rPr>
              <a:t>Sauce Tomate </a:t>
            </a:r>
            <a:r>
              <a:rPr lang="fr-FR" sz="1100" dirty="0">
                <a:latin typeface="Century Gothic" panose="020B0502020202020204" pitchFamily="34" charset="0"/>
              </a:rPr>
              <a:t>: Apport de vitamines, de minéraux et de couleur </a:t>
            </a:r>
            <a:endParaRPr lang="fr-FR" sz="1100" dirty="0">
              <a:latin typeface="Century Gothic" panose="020B0502020202020204" pitchFamily="34" charset="0"/>
              <a:cs typeface="Calibri"/>
            </a:endParaRPr>
          </a:p>
          <a:p>
            <a:pPr fontAlgn="ctr"/>
            <a:endParaRPr lang="fr-FR" sz="900" b="1" i="1" dirty="0">
              <a:solidFill>
                <a:srgbClr val="00BFB3"/>
              </a:solidFill>
              <a:latin typeface="Century Gothic" panose="020B0502020202020204" pitchFamily="34" charset="0"/>
            </a:endParaRPr>
          </a:p>
          <a:p>
            <a:endParaRPr lang="fr-FR" sz="1000" dirty="0">
              <a:highlight>
                <a:srgbClr val="FFFF00"/>
              </a:highlight>
              <a:latin typeface="Century Gothic" panose="020B0502020202020204" pitchFamily="34" charset="0"/>
            </a:endParaRPr>
          </a:p>
          <a:p>
            <a:endParaRPr lang="fr-FR" sz="1000" dirty="0">
              <a:highlight>
                <a:srgbClr val="FFFF00"/>
              </a:highlight>
              <a:latin typeface="Century Gothic" panose="020B0502020202020204" pitchFamily="34" charset="0"/>
            </a:endParaRPr>
          </a:p>
          <a:p>
            <a:endParaRPr lang="fr-FR" sz="1000" dirty="0">
              <a:highlight>
                <a:srgbClr val="FFFF00"/>
              </a:highlight>
              <a:latin typeface="Century Gothic" panose="020B0502020202020204" pitchFamily="34" charset="0"/>
            </a:endParaRPr>
          </a:p>
          <a:p>
            <a:pPr marL="285750" indent="-285750" fontAlgn="ctr">
              <a:buFont typeface="Arial" panose="020B0604020202020204" pitchFamily="34" charset="0"/>
              <a:buChar char="•"/>
            </a:pPr>
            <a:r>
              <a:rPr lang="fr-FR" sz="1600" b="1" dirty="0">
                <a:solidFill>
                  <a:srgbClr val="00BFB3"/>
                </a:solidFill>
                <a:latin typeface="Century Gothic" panose="020B0502020202020204" pitchFamily="34" charset="0"/>
                <a:cs typeface="Calibri"/>
              </a:rPr>
              <a:t>Emincé de chou blanc vinaigrette soja</a:t>
            </a:r>
          </a:p>
          <a:p>
            <a:pPr fontAlgn="ctr"/>
            <a:r>
              <a:rPr lang="fr-FR" sz="1200" dirty="0">
                <a:latin typeface="Century Gothic" panose="020B0502020202020204" pitchFamily="34" charset="0"/>
              </a:rPr>
              <a:t>C’est une entrée à base de chou blanc agrémentée s’une vinaigrette au soja</a:t>
            </a:r>
            <a:endParaRPr lang="fr-FR" sz="1200" dirty="0">
              <a:highlight>
                <a:srgbClr val="FFFF00"/>
              </a:highlight>
              <a:latin typeface="Century Gothic" panose="020B0502020202020204" pitchFamily="34" charset="0"/>
              <a:cs typeface="Calibri"/>
            </a:endParaRPr>
          </a:p>
          <a:p>
            <a:pPr fontAlgn="ctr"/>
            <a:endParaRPr lang="fr-FR" sz="1000" dirty="0">
              <a:latin typeface="Century Gothic" panose="020B0502020202020204" pitchFamily="34" charset="0"/>
            </a:endParaRPr>
          </a:p>
          <a:p>
            <a:pPr algn="just" fontAlgn="ctr"/>
            <a:r>
              <a:rPr lang="fr-FR" sz="1200" b="1" dirty="0">
                <a:solidFill>
                  <a:srgbClr val="9ABB4F"/>
                </a:solidFill>
                <a:latin typeface="Century Gothic" panose="020B0502020202020204" pitchFamily="34" charset="0"/>
              </a:rPr>
              <a:t>Les ingrédients et leurs intérêts </a:t>
            </a:r>
          </a:p>
          <a:p>
            <a:pPr marL="171450" indent="-171450" fontAlgn="ctr">
              <a:buFont typeface="Arial" panose="020B0604020202020204" pitchFamily="34" charset="0"/>
              <a:buChar char="•"/>
            </a:pPr>
            <a:r>
              <a:rPr lang="fr-FR" sz="1100" dirty="0">
                <a:latin typeface="Century Gothic" panose="020B0502020202020204" pitchFamily="34" charset="0"/>
              </a:rPr>
              <a:t>Chou blanc : Apport en fibres et vitamines</a:t>
            </a:r>
            <a:endParaRPr lang="fr-FR" sz="11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dirty="0">
                <a:latin typeface="Century Gothic" panose="020B0502020202020204" pitchFamily="34" charset="0"/>
              </a:rPr>
              <a:t>Huile de huile  : apport en lipides riches en </a:t>
            </a:r>
            <a:r>
              <a:rPr lang="fr-FR" sz="1100" dirty="0" err="1">
                <a:latin typeface="Century Gothic" panose="020B0502020202020204" pitchFamily="34" charset="0"/>
              </a:rPr>
              <a:t>omega</a:t>
            </a:r>
            <a:r>
              <a:rPr lang="fr-FR" sz="1100" dirty="0">
                <a:latin typeface="Century Gothic" panose="020B0502020202020204" pitchFamily="34" charset="0"/>
              </a:rPr>
              <a:t> 3 et </a:t>
            </a:r>
            <a:r>
              <a:rPr lang="fr-FR" sz="1100" dirty="0" err="1">
                <a:latin typeface="Century Gothic" panose="020B0502020202020204" pitchFamily="34" charset="0"/>
              </a:rPr>
              <a:t>omega</a:t>
            </a:r>
            <a:r>
              <a:rPr lang="fr-FR" sz="1100" dirty="0">
                <a:latin typeface="Century Gothic" panose="020B0502020202020204" pitchFamily="34" charset="0"/>
              </a:rPr>
              <a:t> 9</a:t>
            </a:r>
            <a:endParaRPr lang="fr-FR" sz="1100" dirty="0">
              <a:latin typeface="Century Gothic" panose="020B0502020202020204" pitchFamily="34" charset="0"/>
              <a:cs typeface="Calibri"/>
            </a:endParaRPr>
          </a:p>
          <a:p>
            <a:pPr marL="171450" indent="-171450">
              <a:buFont typeface="Arial" panose="020B0604020202020204" pitchFamily="34" charset="0"/>
              <a:buChar char="•"/>
            </a:pPr>
            <a:r>
              <a:rPr lang="fr-FR" sz="1100" dirty="0">
                <a:latin typeface="Century Gothic" panose="020B0502020202020204" pitchFamily="34" charset="0"/>
              </a:rPr>
              <a:t>Sauce soja : en juste quantité, exhausteur de goût </a:t>
            </a:r>
            <a:endParaRPr lang="fr-FR" sz="1100" dirty="0">
              <a:latin typeface="Century Gothic" panose="020B0502020202020204" pitchFamily="34" charset="0"/>
              <a:cs typeface="Calibri"/>
            </a:endParaRPr>
          </a:p>
          <a:p>
            <a:pPr marL="892175" fontAlgn="ctr"/>
            <a:endParaRPr lang="fr-FR" sz="900" b="1" i="1" dirty="0">
              <a:solidFill>
                <a:srgbClr val="00BFB3"/>
              </a:solidFill>
              <a:highlight>
                <a:srgbClr val="FFFF00"/>
              </a:highlight>
              <a:latin typeface="Century Gothic" panose="020B0502020202020204" pitchFamily="34" charset="0"/>
            </a:endParaRPr>
          </a:p>
        </p:txBody>
      </p:sp>
      <p:sp>
        <p:nvSpPr>
          <p:cNvPr id="9" name="Titre 1">
            <a:extLst>
              <a:ext uri="{FF2B5EF4-FFF2-40B4-BE49-F238E27FC236}">
                <a16:creationId xmlns:a16="http://schemas.microsoft.com/office/drawing/2014/main" id="{8420A7B6-D1B1-422D-9D6D-2997631BE4A5}"/>
              </a:ext>
            </a:extLst>
          </p:cNvPr>
          <p:cNvSpPr>
            <a:spLocks noGrp="1"/>
          </p:cNvSpPr>
          <p:nvPr>
            <p:ph type="ctrTitle"/>
          </p:nvPr>
        </p:nvSpPr>
        <p:spPr>
          <a:xfrm>
            <a:off x="620688" y="161568"/>
            <a:ext cx="5829300" cy="903000"/>
          </a:xfrm>
          <a:prstGeom prst="rect">
            <a:avLst/>
          </a:prstGeom>
        </p:spPr>
        <p:txBody>
          <a:bodyPr anchor="ctr"/>
          <a:lstStyle/>
          <a:p>
            <a:r>
              <a:rPr lang="fr-FR" sz="2400" b="1" dirty="0">
                <a:solidFill>
                  <a:srgbClr val="52261B"/>
                </a:solidFill>
                <a:highlight>
                  <a:srgbClr val="FDFEFF"/>
                </a:highlight>
                <a:latin typeface="Century Gothic" panose="020B0502020202020204" pitchFamily="34" charset="0"/>
                <a:cs typeface="Calibri" panose="020F0502020204030204" pitchFamily="34" charset="0"/>
              </a:rPr>
              <a:t>« C’est la fête ! »</a:t>
            </a:r>
          </a:p>
        </p:txBody>
      </p:sp>
      <p:pic>
        <p:nvPicPr>
          <p:cNvPr id="11" name="Image 10">
            <a:extLst>
              <a:ext uri="{FF2B5EF4-FFF2-40B4-BE49-F238E27FC236}">
                <a16:creationId xmlns:a16="http://schemas.microsoft.com/office/drawing/2014/main" id="{4C250179-6F9B-4D44-9309-99B9A984F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272" y="257829"/>
            <a:ext cx="699782" cy="705369"/>
          </a:xfrm>
          <a:prstGeom prst="rect">
            <a:avLst/>
          </a:prstGeom>
        </p:spPr>
      </p:pic>
      <p:pic>
        <p:nvPicPr>
          <p:cNvPr id="3" name="Image 2">
            <a:extLst>
              <a:ext uri="{FF2B5EF4-FFF2-40B4-BE49-F238E27FC236}">
                <a16:creationId xmlns:a16="http://schemas.microsoft.com/office/drawing/2014/main" id="{E6F63494-E8D9-7356-B17D-EE2B94DC52F6}"/>
              </a:ext>
            </a:extLst>
          </p:cNvPr>
          <p:cNvPicPr>
            <a:picLocks noChangeAspect="1"/>
          </p:cNvPicPr>
          <p:nvPr/>
        </p:nvPicPr>
        <p:blipFill>
          <a:blip r:embed="rId4"/>
          <a:stretch>
            <a:fillRect/>
          </a:stretch>
        </p:blipFill>
        <p:spPr>
          <a:xfrm>
            <a:off x="3093819" y="6924984"/>
            <a:ext cx="3133344" cy="2034300"/>
          </a:xfrm>
          <a:prstGeom prst="rect">
            <a:avLst/>
          </a:prstGeom>
        </p:spPr>
      </p:pic>
    </p:spTree>
    <p:extLst>
      <p:ext uri="{BB962C8B-B14F-4D97-AF65-F5344CB8AC3E}">
        <p14:creationId xmlns:p14="http://schemas.microsoft.com/office/powerpoint/2010/main" val="261960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ous-titre 2">
            <a:extLst>
              <a:ext uri="{FF2B5EF4-FFF2-40B4-BE49-F238E27FC236}">
                <a16:creationId xmlns:a16="http://schemas.microsoft.com/office/drawing/2014/main" id="{BDFC542E-1ACC-4B9C-A9D0-8B0B9AFE0C31}"/>
              </a:ext>
            </a:extLst>
          </p:cNvPr>
          <p:cNvSpPr>
            <a:spLocks noGrp="1"/>
          </p:cNvSpPr>
          <p:nvPr>
            <p:ph type="subTitle" idx="1"/>
          </p:nvPr>
        </p:nvSpPr>
        <p:spPr>
          <a:xfrm>
            <a:off x="539833" y="1310017"/>
            <a:ext cx="5864061" cy="8208912"/>
          </a:xfrm>
        </p:spPr>
        <p:txBody>
          <a:bodyPr lIns="91440" tIns="45720" rIns="91440" bIns="45720" anchor="t"/>
          <a:lstStyle/>
          <a:p>
            <a:pPr fontAlgn="ctr"/>
            <a:r>
              <a:rPr lang="fr-FR" sz="1600" b="1" dirty="0">
                <a:solidFill>
                  <a:srgbClr val="00BFB3"/>
                </a:solidFill>
                <a:latin typeface="Century Gothic" panose="020B0502020202020204" pitchFamily="34" charset="0"/>
                <a:cs typeface="Calibri"/>
              </a:rPr>
              <a:t>Octobre : Les cuisines du monde (Semaine des saveurs) </a:t>
            </a:r>
          </a:p>
          <a:p>
            <a:pPr fontAlgn="ctr"/>
            <a:endParaRPr lang="fr-FR" sz="1000" b="1" dirty="0">
              <a:solidFill>
                <a:srgbClr val="00BFB3"/>
              </a:solidFill>
              <a:latin typeface="Century Gothic" panose="020B0502020202020204" pitchFamily="34" charset="0"/>
              <a:cs typeface="Calibri"/>
            </a:endParaRPr>
          </a:p>
          <a:p>
            <a:pPr marL="285750" indent="-285750" fontAlgn="ctr">
              <a:buFont typeface="Arial" panose="020B0604020202020204" pitchFamily="34" charset="0"/>
              <a:buChar char="•"/>
            </a:pPr>
            <a:r>
              <a:rPr lang="fr-FR" sz="1600" b="1" dirty="0">
                <a:solidFill>
                  <a:srgbClr val="00BFB3"/>
                </a:solidFill>
                <a:latin typeface="Century Gothic" panose="020B0502020202020204" pitchFamily="34" charset="0"/>
                <a:cs typeface="Calibri"/>
              </a:rPr>
              <a:t>Poulet VF </a:t>
            </a:r>
            <a:r>
              <a:rPr lang="fr-FR" sz="1600" b="1" dirty="0" err="1">
                <a:solidFill>
                  <a:srgbClr val="00BFB3"/>
                </a:solidFill>
                <a:latin typeface="Century Gothic" panose="020B0502020202020204" pitchFamily="34" charset="0"/>
                <a:cs typeface="Calibri"/>
              </a:rPr>
              <a:t>kedjenou</a:t>
            </a:r>
            <a:r>
              <a:rPr lang="fr-FR" sz="1600" b="1" dirty="0">
                <a:solidFill>
                  <a:srgbClr val="00BFB3"/>
                </a:solidFill>
                <a:latin typeface="Century Gothic" panose="020B0502020202020204" pitchFamily="34" charset="0"/>
                <a:cs typeface="Calibri"/>
              </a:rPr>
              <a:t> (tomate, aubergine, oignon, gingembre ) </a:t>
            </a:r>
            <a:br>
              <a:rPr lang="fr-FR" sz="1600" b="1" dirty="0">
                <a:solidFill>
                  <a:srgbClr val="00BFB3"/>
                </a:solidFill>
                <a:latin typeface="Century Gothic" panose="020B0502020202020204" pitchFamily="34" charset="0"/>
                <a:cs typeface="Calibri"/>
              </a:rPr>
            </a:br>
            <a:r>
              <a:rPr lang="fr-FR" sz="1200" dirty="0">
                <a:latin typeface="Century Gothic" panose="020B0502020202020204" pitchFamily="34" charset="0"/>
              </a:rPr>
              <a:t>C'est un plat de cuisses de poulet accompagnées d’une sauce à base de tomate aubergine oignon et gingembre</a:t>
            </a:r>
          </a:p>
          <a:p>
            <a:pPr fontAlgn="ctr"/>
            <a:r>
              <a:rPr lang="fr-FR" sz="1000" b="1" dirty="0">
                <a:solidFill>
                  <a:srgbClr val="9ABB4F"/>
                </a:solidFill>
                <a:latin typeface="Century Gothic" panose="020B0502020202020204" pitchFamily="34" charset="0"/>
              </a:rPr>
              <a:t>Les ingrédients et leurs intérêts </a:t>
            </a:r>
            <a:endParaRPr lang="fr-FR" sz="10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Cuisse de poulet</a:t>
            </a:r>
            <a:r>
              <a:rPr lang="fr-FR" sz="1100" dirty="0">
                <a:latin typeface="Century Gothic" panose="020B0502020202020204" pitchFamily="34" charset="0"/>
              </a:rPr>
              <a:t>: </a:t>
            </a:r>
            <a:r>
              <a:rPr lang="fr-FR" sz="1100" dirty="0">
                <a:solidFill>
                  <a:srgbClr val="542B0B"/>
                </a:solidFill>
                <a:latin typeface="Century Gothic" panose="020B0502020202020204" pitchFamily="34" charset="0"/>
              </a:rPr>
              <a:t>apport en protéines de bonne qualité.</a:t>
            </a:r>
          </a:p>
          <a:p>
            <a:pPr marL="171450" indent="-171450" fontAlgn="ctr">
              <a:buFont typeface="Arial" panose="020B0604020202020204" pitchFamily="34" charset="0"/>
              <a:buChar char="•"/>
            </a:pPr>
            <a:r>
              <a:rPr lang="fr-FR" sz="1100" b="1" dirty="0">
                <a:solidFill>
                  <a:srgbClr val="542B0B"/>
                </a:solidFill>
                <a:latin typeface="Century Gothic" panose="020B0502020202020204" pitchFamily="34" charset="0"/>
              </a:rPr>
              <a:t>Ail</a:t>
            </a:r>
            <a:r>
              <a:rPr lang="fr-FR" sz="1100" dirty="0">
                <a:solidFill>
                  <a:srgbClr val="542B0B"/>
                </a:solidFill>
                <a:latin typeface="Century Gothic" panose="020B0502020202020204" pitchFamily="34" charset="0"/>
              </a:rPr>
              <a:t> : apport en goût et en antioxydants</a:t>
            </a:r>
          </a:p>
          <a:p>
            <a:pPr marL="171450" indent="-171450" fontAlgn="ctr">
              <a:buFont typeface="Arial" panose="020B0604020202020204" pitchFamily="34" charset="0"/>
              <a:buChar char="•"/>
            </a:pPr>
            <a:r>
              <a:rPr lang="fr-FR" sz="1100" b="1" dirty="0">
                <a:solidFill>
                  <a:srgbClr val="542B0B"/>
                </a:solidFill>
                <a:latin typeface="Century Gothic" panose="020B0502020202020204" pitchFamily="34" charset="0"/>
              </a:rPr>
              <a:t>Aubergine</a:t>
            </a:r>
            <a:r>
              <a:rPr lang="fr-FR" sz="1100" dirty="0">
                <a:solidFill>
                  <a:srgbClr val="542B0B"/>
                </a:solidFill>
                <a:latin typeface="Century Gothic" panose="020B0502020202020204" pitchFamily="34" charset="0"/>
              </a:rPr>
              <a:t> : apport en fibres, en minéraux et vitamines</a:t>
            </a:r>
          </a:p>
          <a:p>
            <a:pPr marL="171450" indent="-171450" fontAlgn="ctr">
              <a:buFont typeface="Arial" panose="020B0604020202020204" pitchFamily="34" charset="0"/>
              <a:buChar char="•"/>
            </a:pPr>
            <a:r>
              <a:rPr lang="fr-FR" sz="1100" b="1" dirty="0">
                <a:solidFill>
                  <a:srgbClr val="542B0B"/>
                </a:solidFill>
                <a:latin typeface="Century Gothic" panose="020B0502020202020204" pitchFamily="34" charset="0"/>
              </a:rPr>
              <a:t>Gingembre et paprika </a:t>
            </a:r>
            <a:r>
              <a:rPr lang="fr-FR" sz="1100" dirty="0">
                <a:solidFill>
                  <a:srgbClr val="542B0B"/>
                </a:solidFill>
                <a:latin typeface="Century Gothic" panose="020B0502020202020204" pitchFamily="34" charset="0"/>
              </a:rPr>
              <a:t>: colore le plat et apporte une nouvelle </a:t>
            </a:r>
          </a:p>
          <a:p>
            <a:pPr marL="171450" indent="-171450" fontAlgn="ctr">
              <a:buFont typeface="Arial" panose="020B0604020202020204" pitchFamily="34" charset="0"/>
              <a:buChar char="•"/>
            </a:pPr>
            <a:r>
              <a:rPr lang="fr-FR" sz="1100" dirty="0">
                <a:solidFill>
                  <a:srgbClr val="542B0B"/>
                </a:solidFill>
                <a:latin typeface="Century Gothic" panose="020B0502020202020204" pitchFamily="34" charset="0"/>
              </a:rPr>
              <a:t>saveur.</a:t>
            </a:r>
          </a:p>
          <a:p>
            <a:pPr marL="171450" indent="-171450" fontAlgn="ctr">
              <a:buFont typeface="Arial" panose="020B0604020202020204" pitchFamily="34" charset="0"/>
              <a:buChar char="•"/>
            </a:pPr>
            <a:r>
              <a:rPr lang="fr-FR" sz="1100" b="1" dirty="0">
                <a:solidFill>
                  <a:srgbClr val="542B0B"/>
                </a:solidFill>
                <a:latin typeface="Century Gothic" panose="020B0502020202020204" pitchFamily="34" charset="0"/>
              </a:rPr>
              <a:t>Huile de tournesol </a:t>
            </a:r>
            <a:r>
              <a:rPr lang="fr-FR" sz="1100" dirty="0">
                <a:solidFill>
                  <a:srgbClr val="542B0B"/>
                </a:solidFill>
                <a:latin typeface="Century Gothic" panose="020B0502020202020204" pitchFamily="34" charset="0"/>
              </a:rPr>
              <a:t>: apport en matières grasses végétales </a:t>
            </a:r>
          </a:p>
          <a:p>
            <a:pPr marL="171450" indent="-171450" fontAlgn="ctr">
              <a:buFont typeface="Arial" panose="020B0604020202020204" pitchFamily="34" charset="0"/>
              <a:buChar char="•"/>
            </a:pPr>
            <a:r>
              <a:rPr lang="fr-FR" sz="1100" b="1" dirty="0">
                <a:solidFill>
                  <a:srgbClr val="542B0B"/>
                </a:solidFill>
                <a:latin typeface="Century Gothic" panose="020B0502020202020204" pitchFamily="34" charset="0"/>
              </a:rPr>
              <a:t>Oignons</a:t>
            </a:r>
            <a:r>
              <a:rPr lang="fr-FR" sz="1100" dirty="0">
                <a:solidFill>
                  <a:srgbClr val="542B0B"/>
                </a:solidFill>
                <a:latin typeface="Century Gothic" panose="020B0502020202020204" pitchFamily="34" charset="0"/>
              </a:rPr>
              <a:t> : pour sa saveur et pour son rôle bactériostatique.</a:t>
            </a:r>
          </a:p>
          <a:p>
            <a:pPr marL="171450" indent="-171450" fontAlgn="ctr">
              <a:buFont typeface="Arial" panose="020B0604020202020204" pitchFamily="34" charset="0"/>
              <a:buChar char="•"/>
            </a:pPr>
            <a:r>
              <a:rPr lang="fr-FR" sz="1100" b="1" dirty="0">
                <a:latin typeface="Century Gothic" panose="020B0502020202020204" pitchFamily="34" charset="0"/>
              </a:rPr>
              <a:t>Pulpe et concentré de tomate  </a:t>
            </a:r>
            <a:r>
              <a:rPr lang="fr-FR" sz="1100" dirty="0">
                <a:latin typeface="Century Gothic" panose="020B0502020202020204" pitchFamily="34" charset="0"/>
              </a:rPr>
              <a:t>: Apport de vitamines, de minéraux et de couleur </a:t>
            </a:r>
            <a:endParaRPr lang="fr-FR" sz="11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Bouillon de légumes</a:t>
            </a:r>
            <a:r>
              <a:rPr lang="fr-FR" sz="1100" dirty="0">
                <a:latin typeface="Century Gothic" panose="020B0502020202020204" pitchFamily="34" charset="0"/>
              </a:rPr>
              <a:t> : apport d’arômes supplémentaires. </a:t>
            </a:r>
            <a:endParaRPr lang="fr-FR" sz="1100" dirty="0">
              <a:latin typeface="Century Gothic" panose="020B0502020202020204" pitchFamily="34" charset="0"/>
              <a:cs typeface="Calibri"/>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fontAlgn="ctr"/>
            <a:endParaRPr lang="fr-FR" sz="900" b="1" i="1" dirty="0">
              <a:solidFill>
                <a:srgbClr val="00BFB3"/>
              </a:solidFill>
              <a:latin typeface="Century Gothic" panose="020B0502020202020204" pitchFamily="34" charset="0"/>
            </a:endParaRPr>
          </a:p>
          <a:p>
            <a:pPr marL="285750" indent="-285750" fontAlgn="ctr">
              <a:buFont typeface="Arial" panose="020B0604020202020204" pitchFamily="34" charset="0"/>
              <a:buChar char="•"/>
            </a:pPr>
            <a:r>
              <a:rPr lang="fr-FR" sz="1600" b="1" dirty="0">
                <a:solidFill>
                  <a:srgbClr val="00BFB3"/>
                </a:solidFill>
                <a:latin typeface="Century Gothic" panose="020B0502020202020204" pitchFamily="34" charset="0"/>
                <a:cs typeface="Calibri"/>
              </a:rPr>
              <a:t>Galette pur beurre et crème de marron </a:t>
            </a:r>
          </a:p>
          <a:p>
            <a:pPr marL="285750" indent="-285750" fontAlgn="ctr">
              <a:buFont typeface="Arial" panose="020B0604020202020204" pitchFamily="34" charset="0"/>
              <a:buChar char="•"/>
            </a:pPr>
            <a:endParaRPr lang="fr-FR" sz="1600" b="1" dirty="0">
              <a:solidFill>
                <a:srgbClr val="00BFB3"/>
              </a:solidFill>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Crème de marron </a:t>
            </a:r>
            <a:r>
              <a:rPr lang="fr-FR" sz="1100" dirty="0">
                <a:latin typeface="Century Gothic" panose="020B0502020202020204" pitchFamily="34" charset="0"/>
              </a:rPr>
              <a:t>: pour sucrer le dessert avec un goût nouveau.</a:t>
            </a:r>
          </a:p>
          <a:p>
            <a:pPr marL="892175" fontAlgn="ctr"/>
            <a:endParaRPr lang="fr-FR" sz="900" b="1" i="1" dirty="0">
              <a:solidFill>
                <a:srgbClr val="00BFB3"/>
              </a:solidFill>
              <a:highlight>
                <a:srgbClr val="FFFF00"/>
              </a:highlight>
              <a:latin typeface="Century Gothic" panose="020B0502020202020204" pitchFamily="34" charset="0"/>
            </a:endParaRPr>
          </a:p>
          <a:p>
            <a:pPr marL="892175" fontAlgn="ctr"/>
            <a:r>
              <a:rPr lang="fr-FR" sz="1200" b="1" i="1" dirty="0">
                <a:solidFill>
                  <a:srgbClr val="00BFB3"/>
                </a:solidFill>
                <a:latin typeface="Century Gothic" panose="020B0502020202020204" pitchFamily="34" charset="0"/>
              </a:rPr>
              <a:t>Le saviez-vous ? </a:t>
            </a:r>
            <a:r>
              <a:rPr lang="fr-FR" sz="1200" i="1" dirty="0">
                <a:solidFill>
                  <a:srgbClr val="542B0B"/>
                </a:solidFill>
                <a:latin typeface="Century Gothic" panose="020B0502020202020204" pitchFamily="34" charset="0"/>
              </a:rPr>
              <a:t>La crème de marron existe depuis près de 130 ans. Elle est fabriquée à partir de brisures de marrons glacés et de châtaignes additionnées de sucre. Les châtaignes apportent des acides gras </a:t>
            </a:r>
            <a:r>
              <a:rPr lang="fr-FR" sz="1200" i="1" dirty="0" err="1">
                <a:solidFill>
                  <a:srgbClr val="542B0B"/>
                </a:solidFill>
                <a:latin typeface="Century Gothic" panose="020B0502020202020204" pitchFamily="34" charset="0"/>
              </a:rPr>
              <a:t>mono-insaturés</a:t>
            </a:r>
            <a:r>
              <a:rPr lang="fr-FR" sz="1200" i="1" dirty="0">
                <a:solidFill>
                  <a:srgbClr val="542B0B"/>
                </a:solidFill>
                <a:latin typeface="Century Gothic" panose="020B0502020202020204" pitchFamily="34" charset="0"/>
              </a:rPr>
              <a:t>, des protéines végétales et des fibres. </a:t>
            </a:r>
          </a:p>
          <a:p>
            <a:pPr marL="892175" fontAlgn="ctr"/>
            <a:endParaRPr lang="fr-FR" sz="1200" i="1" dirty="0">
              <a:solidFill>
                <a:srgbClr val="542B0B"/>
              </a:solidFill>
              <a:highlight>
                <a:srgbClr val="FFFF00"/>
              </a:highlight>
              <a:latin typeface="Century Gothic" panose="020B0502020202020204" pitchFamily="34" charset="0"/>
            </a:endParaRPr>
          </a:p>
          <a:p>
            <a:pPr marL="892175" fontAlgn="ctr"/>
            <a:endParaRPr lang="fr-FR" sz="1200" i="1" dirty="0">
              <a:latin typeface="Century Gothic" panose="020B0502020202020204" pitchFamily="34" charset="0"/>
              <a:cs typeface="Calibri"/>
            </a:endParaRPr>
          </a:p>
        </p:txBody>
      </p:sp>
      <p:sp>
        <p:nvSpPr>
          <p:cNvPr id="9" name="Titre 1">
            <a:extLst>
              <a:ext uri="{FF2B5EF4-FFF2-40B4-BE49-F238E27FC236}">
                <a16:creationId xmlns:a16="http://schemas.microsoft.com/office/drawing/2014/main" id="{8420A7B6-D1B1-422D-9D6D-2997631BE4A5}"/>
              </a:ext>
            </a:extLst>
          </p:cNvPr>
          <p:cNvSpPr>
            <a:spLocks noGrp="1"/>
          </p:cNvSpPr>
          <p:nvPr>
            <p:ph type="ctrTitle"/>
          </p:nvPr>
        </p:nvSpPr>
        <p:spPr>
          <a:xfrm>
            <a:off x="620688" y="161568"/>
            <a:ext cx="5829300" cy="903000"/>
          </a:xfrm>
          <a:prstGeom prst="rect">
            <a:avLst/>
          </a:prstGeom>
        </p:spPr>
        <p:txBody>
          <a:bodyPr anchor="ctr"/>
          <a:lstStyle/>
          <a:p>
            <a:r>
              <a:rPr lang="fr-FR" sz="2400" b="1" dirty="0">
                <a:solidFill>
                  <a:srgbClr val="52261B"/>
                </a:solidFill>
                <a:highlight>
                  <a:srgbClr val="FDFEFF"/>
                </a:highlight>
                <a:latin typeface="Century Gothic" panose="020B0502020202020204" pitchFamily="34" charset="0"/>
                <a:cs typeface="Calibri" panose="020F0502020204030204" pitchFamily="34" charset="0"/>
              </a:rPr>
              <a:t>« C’est la fête ! »</a:t>
            </a:r>
          </a:p>
        </p:txBody>
      </p:sp>
      <p:pic>
        <p:nvPicPr>
          <p:cNvPr id="11" name="Image 10">
            <a:extLst>
              <a:ext uri="{FF2B5EF4-FFF2-40B4-BE49-F238E27FC236}">
                <a16:creationId xmlns:a16="http://schemas.microsoft.com/office/drawing/2014/main" id="{4C250179-6F9B-4D44-9309-99B9A984F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272" y="257829"/>
            <a:ext cx="699782" cy="705369"/>
          </a:xfrm>
          <a:prstGeom prst="rect">
            <a:avLst/>
          </a:prstGeom>
        </p:spPr>
      </p:pic>
      <p:pic>
        <p:nvPicPr>
          <p:cNvPr id="3" name="Image 2">
            <a:extLst>
              <a:ext uri="{FF2B5EF4-FFF2-40B4-BE49-F238E27FC236}">
                <a16:creationId xmlns:a16="http://schemas.microsoft.com/office/drawing/2014/main" id="{F41418E3-C27C-9DC0-C31A-AB3834B30C8A}"/>
              </a:ext>
            </a:extLst>
          </p:cNvPr>
          <p:cNvPicPr>
            <a:picLocks noChangeAspect="1"/>
          </p:cNvPicPr>
          <p:nvPr/>
        </p:nvPicPr>
        <p:blipFill>
          <a:blip r:embed="rId4"/>
          <a:stretch>
            <a:fillRect/>
          </a:stretch>
        </p:blipFill>
        <p:spPr>
          <a:xfrm>
            <a:off x="4664040" y="4662364"/>
            <a:ext cx="1785948" cy="1308669"/>
          </a:xfrm>
          <a:prstGeom prst="rect">
            <a:avLst/>
          </a:prstGeom>
        </p:spPr>
      </p:pic>
    </p:spTree>
    <p:extLst>
      <p:ext uri="{BB962C8B-B14F-4D97-AF65-F5344CB8AC3E}">
        <p14:creationId xmlns:p14="http://schemas.microsoft.com/office/powerpoint/2010/main" val="79670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ous-titre 2">
            <a:extLst>
              <a:ext uri="{FF2B5EF4-FFF2-40B4-BE49-F238E27FC236}">
                <a16:creationId xmlns:a16="http://schemas.microsoft.com/office/drawing/2014/main" id="{BDFC542E-1ACC-4B9C-A9D0-8B0B9AFE0C31}"/>
              </a:ext>
            </a:extLst>
          </p:cNvPr>
          <p:cNvSpPr>
            <a:spLocks noGrp="1"/>
          </p:cNvSpPr>
          <p:nvPr>
            <p:ph type="subTitle" idx="1"/>
          </p:nvPr>
        </p:nvSpPr>
        <p:spPr>
          <a:xfrm>
            <a:off x="539833" y="1310017"/>
            <a:ext cx="5864061" cy="8208912"/>
          </a:xfrm>
        </p:spPr>
        <p:txBody>
          <a:bodyPr lIns="91440" tIns="45720" rIns="91440" bIns="45720" anchor="t"/>
          <a:lstStyle/>
          <a:p>
            <a:pPr fontAlgn="ctr"/>
            <a:r>
              <a:rPr lang="fr-FR" sz="1600" b="1" dirty="0">
                <a:solidFill>
                  <a:srgbClr val="00BFB3"/>
                </a:solidFill>
                <a:latin typeface="Century Gothic" panose="020B0502020202020204" pitchFamily="34" charset="0"/>
                <a:cs typeface="Calibri"/>
              </a:rPr>
              <a:t>Octobre : Les cuisines du monde (Semaine des saveurs) </a:t>
            </a:r>
          </a:p>
          <a:p>
            <a:pPr fontAlgn="ctr"/>
            <a:endParaRPr lang="fr-FR" sz="1000" b="1" dirty="0">
              <a:solidFill>
                <a:srgbClr val="00BFB3"/>
              </a:solidFill>
              <a:latin typeface="Century Gothic" panose="020B0502020202020204" pitchFamily="34" charset="0"/>
              <a:cs typeface="Calibri"/>
            </a:endParaRPr>
          </a:p>
          <a:p>
            <a:pPr marL="285750" indent="-285750" fontAlgn="ctr">
              <a:buFont typeface="Arial" panose="020B0604020202020204" pitchFamily="34" charset="0"/>
              <a:buChar char="•"/>
            </a:pPr>
            <a:r>
              <a:rPr lang="fr-FR" sz="1600" b="1" dirty="0">
                <a:solidFill>
                  <a:srgbClr val="00BFB3"/>
                </a:solidFill>
                <a:latin typeface="Century Gothic" panose="020B0502020202020204" pitchFamily="34" charset="0"/>
                <a:cs typeface="Calibri"/>
              </a:rPr>
              <a:t>Vinaigrette façon </a:t>
            </a:r>
            <a:r>
              <a:rPr lang="fr-FR" sz="1600" b="1" dirty="0" err="1">
                <a:solidFill>
                  <a:srgbClr val="00BFB3"/>
                </a:solidFill>
                <a:latin typeface="Century Gothic" panose="020B0502020202020204" pitchFamily="34" charset="0"/>
                <a:cs typeface="Calibri"/>
              </a:rPr>
              <a:t>chimichurri</a:t>
            </a:r>
            <a:r>
              <a:rPr lang="fr-FR" sz="1600" b="1" dirty="0">
                <a:solidFill>
                  <a:srgbClr val="00BFB3"/>
                </a:solidFill>
                <a:latin typeface="Century Gothic" panose="020B0502020202020204" pitchFamily="34" charset="0"/>
                <a:cs typeface="Calibri"/>
              </a:rPr>
              <a:t>  </a:t>
            </a:r>
            <a:br>
              <a:rPr lang="fr-FR" sz="1600" b="1" dirty="0">
                <a:solidFill>
                  <a:srgbClr val="00BFB3"/>
                </a:solidFill>
                <a:latin typeface="Century Gothic" panose="020B0502020202020204" pitchFamily="34" charset="0"/>
                <a:cs typeface="Calibri"/>
              </a:rPr>
            </a:br>
            <a:r>
              <a:rPr lang="fr-FR" sz="1200" dirty="0">
                <a:latin typeface="Century Gothic" panose="020B0502020202020204" pitchFamily="34" charset="0"/>
              </a:rPr>
              <a:t>C’est une sauce Argentine à base d’herbes et l’huile</a:t>
            </a:r>
            <a:br>
              <a:rPr lang="fr-FR" sz="1200" dirty="0">
                <a:latin typeface="Century Gothic" panose="020B0502020202020204" pitchFamily="34" charset="0"/>
              </a:rPr>
            </a:br>
            <a:endParaRPr lang="fr-FR" sz="1000" dirty="0">
              <a:latin typeface="Century Gothic" panose="020B0502020202020204" pitchFamily="34" charset="0"/>
              <a:cs typeface="Calibri"/>
            </a:endParaRPr>
          </a:p>
          <a:p>
            <a:pPr fontAlgn="ctr"/>
            <a:r>
              <a:rPr lang="fr-FR" sz="1200" b="1" dirty="0">
                <a:latin typeface="Century Gothic" panose="020B0502020202020204" pitchFamily="34" charset="0"/>
              </a:rPr>
              <a:t> </a:t>
            </a:r>
            <a:r>
              <a:rPr lang="fr-FR" sz="1200" b="1" dirty="0">
                <a:solidFill>
                  <a:srgbClr val="9ABB4F"/>
                </a:solidFill>
                <a:latin typeface="Century Gothic" panose="020B0502020202020204" pitchFamily="34" charset="0"/>
              </a:rPr>
              <a:t>Les ingrédients et leurs intérêts </a:t>
            </a:r>
            <a:endParaRPr lang="fr-FR" sz="1200" b="1" dirty="0">
              <a:solidFill>
                <a:srgbClr val="9ABB4F"/>
              </a:solidFill>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Ail</a:t>
            </a:r>
            <a:r>
              <a:rPr lang="fr-FR" sz="1100" dirty="0">
                <a:latin typeface="Century Gothic" panose="020B0502020202020204" pitchFamily="34" charset="0"/>
              </a:rPr>
              <a:t> : </a:t>
            </a:r>
            <a:r>
              <a:rPr lang="fr-FR" sz="1100" dirty="0">
                <a:solidFill>
                  <a:srgbClr val="542B0B"/>
                </a:solidFill>
                <a:latin typeface="Century Gothic" panose="020B0502020202020204" pitchFamily="34" charset="0"/>
              </a:rPr>
              <a:t>apport en goût et en antioxydants </a:t>
            </a:r>
          </a:p>
          <a:p>
            <a:pPr marL="171450" indent="-171450" fontAlgn="ctr">
              <a:buFont typeface="Arial" panose="020B0604020202020204" pitchFamily="34" charset="0"/>
              <a:buChar char="•"/>
            </a:pPr>
            <a:r>
              <a:rPr lang="fr-FR" sz="1100" b="1" dirty="0">
                <a:latin typeface="Century Gothic" panose="020B0502020202020204" pitchFamily="34" charset="0"/>
              </a:rPr>
              <a:t>Coriandre</a:t>
            </a:r>
            <a:r>
              <a:rPr lang="fr-FR" sz="1100" dirty="0">
                <a:latin typeface="Century Gothic" panose="020B0502020202020204" pitchFamily="34" charset="0"/>
              </a:rPr>
              <a:t> : Fort pouvoir aromatique.</a:t>
            </a:r>
            <a:endParaRPr lang="fr-FR" sz="11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Estragon</a:t>
            </a:r>
            <a:r>
              <a:rPr lang="fr-FR" sz="1100" dirty="0">
                <a:latin typeface="Century Gothic" panose="020B0502020202020204" pitchFamily="34" charset="0"/>
              </a:rPr>
              <a:t>, Ciboulette, Persil : </a:t>
            </a:r>
            <a:r>
              <a:rPr lang="fr-FR" sz="1100" dirty="0">
                <a:solidFill>
                  <a:srgbClr val="542B0B"/>
                </a:solidFill>
                <a:latin typeface="Century Gothic" panose="020B0502020202020204" pitchFamily="34" charset="0"/>
              </a:rPr>
              <a:t>apport en antioxydants et en arômes</a:t>
            </a:r>
          </a:p>
          <a:p>
            <a:pPr marL="171450" indent="-171450" fontAlgn="ctr">
              <a:buFont typeface="Arial" panose="020B0604020202020204" pitchFamily="34" charset="0"/>
              <a:buChar char="•"/>
            </a:pPr>
            <a:r>
              <a:rPr lang="fr-FR" sz="1100" b="1" dirty="0">
                <a:latin typeface="Century Gothic" panose="020B0502020202020204" pitchFamily="34" charset="0"/>
              </a:rPr>
              <a:t>Assaisonnement</a:t>
            </a:r>
            <a:r>
              <a:rPr lang="fr-FR" sz="1100" dirty="0">
                <a:latin typeface="Century Gothic" panose="020B0502020202020204" pitchFamily="34" charset="0"/>
              </a:rPr>
              <a:t> </a:t>
            </a:r>
            <a:r>
              <a:rPr lang="fr-FR" sz="1100" b="1" dirty="0">
                <a:latin typeface="Century Gothic" panose="020B0502020202020204" pitchFamily="34" charset="0"/>
              </a:rPr>
              <a:t>citron</a:t>
            </a:r>
            <a:r>
              <a:rPr lang="fr-FR" sz="1100" dirty="0">
                <a:latin typeface="Century Gothic" panose="020B0502020202020204" pitchFamily="34" charset="0"/>
              </a:rPr>
              <a:t> : un bon antioxydant et il relève le plat.</a:t>
            </a:r>
            <a:endParaRPr lang="fr-FR" sz="11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Vinaigre</a:t>
            </a:r>
            <a:r>
              <a:rPr lang="fr-FR" sz="1100" dirty="0">
                <a:latin typeface="Century Gothic" panose="020B0502020202020204" pitchFamily="34" charset="0"/>
              </a:rPr>
              <a:t> : Apport de saveurs</a:t>
            </a:r>
            <a:endParaRPr lang="fr-FR" sz="11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Huile</a:t>
            </a:r>
            <a:r>
              <a:rPr lang="fr-FR" sz="1100" dirty="0">
                <a:latin typeface="Century Gothic" panose="020B0502020202020204" pitchFamily="34" charset="0"/>
              </a:rPr>
              <a:t> </a:t>
            </a:r>
            <a:r>
              <a:rPr lang="fr-FR" sz="1100" b="1" dirty="0">
                <a:latin typeface="Century Gothic" panose="020B0502020202020204" pitchFamily="34" charset="0"/>
              </a:rPr>
              <a:t>d’olive</a:t>
            </a:r>
            <a:r>
              <a:rPr lang="fr-FR" sz="1100" dirty="0">
                <a:latin typeface="Century Gothic" panose="020B0502020202020204" pitchFamily="34" charset="0"/>
              </a:rPr>
              <a:t> tournesol : </a:t>
            </a:r>
            <a:r>
              <a:rPr lang="fr-FR" sz="1100" dirty="0">
                <a:solidFill>
                  <a:srgbClr val="542B0B"/>
                </a:solidFill>
                <a:latin typeface="Century Gothic" panose="020B0502020202020204" pitchFamily="34" charset="0"/>
              </a:rPr>
              <a:t>apport en matières grasses végétales </a:t>
            </a:r>
            <a:endParaRPr lang="fr-FR" sz="1100" dirty="0">
              <a:latin typeface="Century Gothic" panose="020B0502020202020204" pitchFamily="34" charset="0"/>
              <a:cs typeface="Calibri"/>
            </a:endParaRPr>
          </a:p>
          <a:p>
            <a:pPr marL="171450" indent="-171450" fontAlgn="ctr">
              <a:buFont typeface="Arial" panose="020B0604020202020204" pitchFamily="34" charset="0"/>
              <a:buChar char="•"/>
            </a:pPr>
            <a:r>
              <a:rPr lang="fr-FR" sz="1100" b="1" dirty="0">
                <a:latin typeface="Century Gothic" panose="020B0502020202020204" pitchFamily="34" charset="0"/>
              </a:rPr>
              <a:t>Paprika</a:t>
            </a:r>
            <a:r>
              <a:rPr lang="fr-FR" sz="1100" dirty="0">
                <a:latin typeface="Century Gothic" panose="020B0502020202020204" pitchFamily="34" charset="0"/>
              </a:rPr>
              <a:t> : apport en goût</a:t>
            </a:r>
            <a:endParaRPr lang="fr-FR" sz="1100" dirty="0">
              <a:latin typeface="Century Gothic" panose="020B0502020202020204" pitchFamily="34" charset="0"/>
              <a:cs typeface="Calibri"/>
            </a:endParaRPr>
          </a:p>
          <a:p>
            <a:pPr fontAlgn="ctr"/>
            <a:endParaRPr lang="fr-FR" sz="900" b="1" i="1" dirty="0">
              <a:solidFill>
                <a:srgbClr val="00BFB3"/>
              </a:solidFill>
              <a:latin typeface="Century Gothic" panose="020B0502020202020204" pitchFamily="34" charset="0"/>
            </a:endParaRPr>
          </a:p>
        </p:txBody>
      </p:sp>
      <p:sp>
        <p:nvSpPr>
          <p:cNvPr id="9" name="Titre 1">
            <a:extLst>
              <a:ext uri="{FF2B5EF4-FFF2-40B4-BE49-F238E27FC236}">
                <a16:creationId xmlns:a16="http://schemas.microsoft.com/office/drawing/2014/main" id="{8420A7B6-D1B1-422D-9D6D-2997631BE4A5}"/>
              </a:ext>
            </a:extLst>
          </p:cNvPr>
          <p:cNvSpPr>
            <a:spLocks noGrp="1"/>
          </p:cNvSpPr>
          <p:nvPr>
            <p:ph type="ctrTitle"/>
          </p:nvPr>
        </p:nvSpPr>
        <p:spPr>
          <a:xfrm>
            <a:off x="620688" y="161568"/>
            <a:ext cx="5829300" cy="903000"/>
          </a:xfrm>
          <a:prstGeom prst="rect">
            <a:avLst/>
          </a:prstGeom>
        </p:spPr>
        <p:txBody>
          <a:bodyPr anchor="ctr"/>
          <a:lstStyle/>
          <a:p>
            <a:r>
              <a:rPr lang="fr-FR" sz="2400" b="1" dirty="0">
                <a:solidFill>
                  <a:srgbClr val="52261B"/>
                </a:solidFill>
                <a:highlight>
                  <a:srgbClr val="FDFEFF"/>
                </a:highlight>
                <a:latin typeface="Century Gothic" panose="020B0502020202020204" pitchFamily="34" charset="0"/>
                <a:cs typeface="Calibri" panose="020F0502020204030204" pitchFamily="34" charset="0"/>
              </a:rPr>
              <a:t>« C’est la fête ! »</a:t>
            </a:r>
          </a:p>
        </p:txBody>
      </p:sp>
      <p:pic>
        <p:nvPicPr>
          <p:cNvPr id="11" name="Image 10">
            <a:extLst>
              <a:ext uri="{FF2B5EF4-FFF2-40B4-BE49-F238E27FC236}">
                <a16:creationId xmlns:a16="http://schemas.microsoft.com/office/drawing/2014/main" id="{4C250179-6F9B-4D44-9309-99B9A984F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272" y="257829"/>
            <a:ext cx="699782" cy="705369"/>
          </a:xfrm>
          <a:prstGeom prst="rect">
            <a:avLst/>
          </a:prstGeom>
        </p:spPr>
      </p:pic>
      <p:pic>
        <p:nvPicPr>
          <p:cNvPr id="3" name="Image 2">
            <a:extLst>
              <a:ext uri="{FF2B5EF4-FFF2-40B4-BE49-F238E27FC236}">
                <a16:creationId xmlns:a16="http://schemas.microsoft.com/office/drawing/2014/main" id="{E8F6EE5A-4677-EB8C-52E1-B313CA821BCD}"/>
              </a:ext>
            </a:extLst>
          </p:cNvPr>
          <p:cNvPicPr>
            <a:picLocks noChangeAspect="1"/>
          </p:cNvPicPr>
          <p:nvPr/>
        </p:nvPicPr>
        <p:blipFill>
          <a:blip r:embed="rId4"/>
          <a:stretch>
            <a:fillRect/>
          </a:stretch>
        </p:blipFill>
        <p:spPr>
          <a:xfrm>
            <a:off x="2143608" y="4356894"/>
            <a:ext cx="4306380" cy="2677890"/>
          </a:xfrm>
          <a:prstGeom prst="rect">
            <a:avLst/>
          </a:prstGeom>
        </p:spPr>
      </p:pic>
    </p:spTree>
    <p:extLst>
      <p:ext uri="{BB962C8B-B14F-4D97-AF65-F5344CB8AC3E}">
        <p14:creationId xmlns:p14="http://schemas.microsoft.com/office/powerpoint/2010/main" val="316937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5800" y="1264688"/>
            <a:ext cx="5493327" cy="7965504"/>
          </a:xfrm>
        </p:spPr>
        <p:txBody>
          <a:bodyPr/>
          <a:lstStyle/>
          <a:p>
            <a:pPr marL="896938" algn="just"/>
            <a:endParaRPr lang="fr-FR" sz="1100" i="1" dirty="0"/>
          </a:p>
          <a:p>
            <a:pPr fontAlgn="ctr"/>
            <a:r>
              <a:rPr lang="fr-FR" sz="1600" b="1" dirty="0">
                <a:solidFill>
                  <a:srgbClr val="00BFB3"/>
                </a:solidFill>
                <a:latin typeface="Calibri" panose="020F0502020204030204" pitchFamily="34" charset="0"/>
                <a:cs typeface="Calibri" panose="020F0502020204030204" pitchFamily="34" charset="0"/>
              </a:rPr>
              <a:t>Brownie mexicain (chocolat et haricots rouges)</a:t>
            </a:r>
            <a:br>
              <a:rPr lang="fr-FR" sz="1600" b="1" dirty="0">
                <a:solidFill>
                  <a:srgbClr val="00BFB3"/>
                </a:solidFill>
                <a:latin typeface="Calibri" panose="020F0502020204030204" pitchFamily="34" charset="0"/>
                <a:cs typeface="Calibri" panose="020F0502020204030204" pitchFamily="34" charset="0"/>
              </a:rPr>
            </a:br>
            <a:r>
              <a:rPr lang="fr-FR" sz="1100" dirty="0"/>
              <a:t>C’est un dessert à base de chocolat et d’haricots rouges</a:t>
            </a:r>
          </a:p>
          <a:p>
            <a:pPr fontAlgn="ctr"/>
            <a:endParaRPr lang="fr-FR" sz="1100" dirty="0"/>
          </a:p>
          <a:p>
            <a:pPr fontAlgn="ctr"/>
            <a:r>
              <a:rPr lang="fr-FR" sz="1100" b="1" dirty="0"/>
              <a:t> </a:t>
            </a:r>
            <a:r>
              <a:rPr lang="fr-FR" sz="1100" b="1" dirty="0">
                <a:solidFill>
                  <a:srgbClr val="9ABB4F"/>
                </a:solidFill>
              </a:rPr>
              <a:t>Les ingrédients et leurs intérêts</a:t>
            </a:r>
          </a:p>
          <a:p>
            <a:pPr marL="171450" indent="-171450">
              <a:buFont typeface="Arial" panose="020B0604020202020204" pitchFamily="34" charset="0"/>
              <a:buChar char="•"/>
            </a:pPr>
            <a:r>
              <a:rPr lang="fr-FR" sz="1100" b="1" dirty="0"/>
              <a:t>Haricots rouges </a:t>
            </a:r>
            <a:r>
              <a:rPr lang="fr-FR" sz="1100" dirty="0"/>
              <a:t>: pour remplacer la farine, riche en protéines et en glucides complexes</a:t>
            </a:r>
          </a:p>
          <a:p>
            <a:pPr marL="171450" indent="-171450">
              <a:buFont typeface="Arial" panose="020B0604020202020204" pitchFamily="34" charset="0"/>
              <a:buChar char="•"/>
            </a:pPr>
            <a:r>
              <a:rPr lang="fr-FR" sz="1100" dirty="0"/>
              <a:t> </a:t>
            </a:r>
            <a:r>
              <a:rPr lang="fr-FR" sz="1100" b="1" dirty="0"/>
              <a:t>Cacao</a:t>
            </a:r>
            <a:r>
              <a:rPr lang="fr-FR" sz="1100" dirty="0"/>
              <a:t> : riche en vitamine, fer et magnésium, le beurre de cacao contient de la vitamine E qui possède des effets antioxydants</a:t>
            </a:r>
          </a:p>
          <a:p>
            <a:pPr marL="171450" indent="-171450">
              <a:buFont typeface="Arial" panose="020B0604020202020204" pitchFamily="34" charset="0"/>
              <a:buChar char="•"/>
            </a:pPr>
            <a:r>
              <a:rPr lang="fr-FR" sz="1100" b="1" dirty="0"/>
              <a:t>Chocolat noir pépites </a:t>
            </a:r>
            <a:r>
              <a:rPr lang="fr-FR" sz="1100" dirty="0"/>
              <a:t>: riche en vitamine, fer et magnésium, le beurre de cacao contient de la vitamine E qui possède des effets antioxydants</a:t>
            </a:r>
          </a:p>
          <a:p>
            <a:pPr marL="171450" indent="-171450">
              <a:buFont typeface="Arial" panose="020B0604020202020204" pitchFamily="34" charset="0"/>
              <a:buChar char="•"/>
            </a:pPr>
            <a:r>
              <a:rPr lang="fr-FR" sz="1100" dirty="0"/>
              <a:t> </a:t>
            </a:r>
            <a:r>
              <a:rPr lang="fr-FR" sz="1100" b="1" dirty="0"/>
              <a:t>Huile de colza</a:t>
            </a:r>
            <a:r>
              <a:rPr lang="fr-FR" sz="1100" dirty="0"/>
              <a:t> : apport en lipides riches en </a:t>
            </a:r>
            <a:r>
              <a:rPr lang="fr-FR" sz="1100" dirty="0" err="1"/>
              <a:t>omega</a:t>
            </a:r>
            <a:r>
              <a:rPr lang="fr-FR" sz="1100" dirty="0"/>
              <a:t> 3</a:t>
            </a:r>
          </a:p>
          <a:p>
            <a:pPr marL="171450" indent="-171450">
              <a:buFont typeface="Arial" panose="020B0604020202020204" pitchFamily="34" charset="0"/>
              <a:buChar char="•"/>
            </a:pPr>
            <a:r>
              <a:rPr lang="fr-FR" sz="1100" dirty="0"/>
              <a:t> </a:t>
            </a:r>
            <a:r>
              <a:rPr lang="fr-FR" sz="1100" b="1" dirty="0"/>
              <a:t>Œuf</a:t>
            </a:r>
            <a:r>
              <a:rPr lang="fr-FR" sz="1100" dirty="0"/>
              <a:t> : apport en protéines de bonne qualité</a:t>
            </a:r>
          </a:p>
          <a:p>
            <a:pPr marL="171450" indent="-171450">
              <a:buFont typeface="Arial" panose="020B0604020202020204" pitchFamily="34" charset="0"/>
              <a:buChar char="•"/>
            </a:pPr>
            <a:r>
              <a:rPr lang="fr-FR" sz="1100" dirty="0"/>
              <a:t> </a:t>
            </a:r>
            <a:r>
              <a:rPr lang="fr-FR" sz="1100" b="1" dirty="0"/>
              <a:t>Sucre en poudre </a:t>
            </a:r>
            <a:r>
              <a:rPr lang="fr-FR" sz="1100" dirty="0"/>
              <a:t>: apport en glucides simples en juste quantité</a:t>
            </a:r>
          </a:p>
          <a:p>
            <a:pPr marL="171450" indent="-171450">
              <a:buFont typeface="Arial" panose="020B0604020202020204" pitchFamily="34" charset="0"/>
              <a:buChar char="•"/>
            </a:pPr>
            <a:r>
              <a:rPr lang="fr-FR" sz="1100" b="1" dirty="0"/>
              <a:t>Levure</a:t>
            </a:r>
            <a:r>
              <a:rPr lang="fr-FR" sz="1100" dirty="0"/>
              <a:t> : pour faire gonfler la pâte</a:t>
            </a:r>
          </a:p>
          <a:p>
            <a:endParaRPr lang="fr-FR" sz="700" dirty="0"/>
          </a:p>
          <a:p>
            <a:endParaRPr lang="fr-FR" sz="700" dirty="0"/>
          </a:p>
          <a:p>
            <a:pPr marL="896938" algn="just" fontAlgn="ctr">
              <a:spcBef>
                <a:spcPts val="0"/>
              </a:spcBef>
            </a:pPr>
            <a:r>
              <a:rPr lang="fr-FR" sz="1100" b="1" i="1" dirty="0">
                <a:solidFill>
                  <a:srgbClr val="00BFB3"/>
                </a:solidFill>
              </a:rPr>
              <a:t>Le saviez-vous ? </a:t>
            </a:r>
            <a:r>
              <a:rPr lang="fr-FR" sz="1100" i="1" dirty="0"/>
              <a:t>Les haricots rouges font partis de la famille des légumineuses tout comme les lentilles, les flageolets, ou encore les pois cassés. Les légumineuses sont riches en glucides complexes et en fibres ce qui permet la satiété.</a:t>
            </a:r>
            <a:br>
              <a:rPr lang="fr-FR" sz="1100" i="1" dirty="0"/>
            </a:br>
            <a:endParaRPr lang="fr-FR" sz="1100" i="1" dirty="0"/>
          </a:p>
          <a:p>
            <a:r>
              <a:rPr lang="fr-FR" sz="1100" i="1" dirty="0">
                <a:solidFill>
                  <a:schemeClr val="bg1">
                    <a:lumMod val="85000"/>
                  </a:schemeClr>
                </a:solidFill>
              </a:rPr>
              <a:t> </a:t>
            </a:r>
          </a:p>
          <a:p>
            <a:pPr algn="just"/>
            <a:endParaRPr lang="fr-FR" sz="1100" i="1" dirty="0"/>
          </a:p>
          <a:p>
            <a:endParaRPr lang="fr-FR" sz="1100" i="1" dirty="0"/>
          </a:p>
          <a:p>
            <a:pPr fontAlgn="ctr"/>
            <a:r>
              <a:rPr lang="fr-FR" sz="1100" i="1" dirty="0"/>
              <a:t>.</a:t>
            </a:r>
            <a:endParaRPr lang="fr-FR" sz="1000" b="1" i="1" dirty="0">
              <a:solidFill>
                <a:srgbClr val="FFB500"/>
              </a:solidFill>
            </a:endParaRPr>
          </a:p>
        </p:txBody>
      </p:sp>
      <p:sp>
        <p:nvSpPr>
          <p:cNvPr id="5" name="Titre 1"/>
          <p:cNvSpPr>
            <a:spLocks noGrp="1"/>
          </p:cNvSpPr>
          <p:nvPr>
            <p:ph type="ctrTitle"/>
          </p:nvPr>
        </p:nvSpPr>
        <p:spPr>
          <a:xfrm>
            <a:off x="514350"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Les recettes</a:t>
            </a:r>
            <a:br>
              <a:rPr lang="fr-FR" b="1">
                <a:solidFill>
                  <a:srgbClr val="52261B"/>
                </a:solidFill>
                <a:latin typeface="Century Gothic" panose="020B0502020202020204" pitchFamily="34" charset="0"/>
                <a:cs typeface="Calibri" panose="020F0502020204030204" pitchFamily="34" charset="0"/>
              </a:rPr>
            </a:br>
            <a:r>
              <a:rPr lang="fr-FR" b="1">
                <a:solidFill>
                  <a:srgbClr val="52261B"/>
                </a:solidFill>
                <a:latin typeface="Century Gothic" panose="020B0502020202020204" pitchFamily="34" charset="0"/>
                <a:cs typeface="Calibri" panose="020F0502020204030204" pitchFamily="34" charset="0"/>
              </a:rPr>
              <a:t>à ne pas manquer</a:t>
            </a:r>
          </a:p>
        </p:txBody>
      </p:sp>
    </p:spTree>
    <p:extLst>
      <p:ext uri="{BB962C8B-B14F-4D97-AF65-F5344CB8AC3E}">
        <p14:creationId xmlns:p14="http://schemas.microsoft.com/office/powerpoint/2010/main" val="187504549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B458B53607A64CA2B041B045F4FF05" ma:contentTypeVersion="13" ma:contentTypeDescription="Create a new document." ma:contentTypeScope="" ma:versionID="5e68569afee90a5874d5095853ecfbad">
  <xsd:schema xmlns:xsd="http://www.w3.org/2001/XMLSchema" xmlns:xs="http://www.w3.org/2001/XMLSchema" xmlns:p="http://schemas.microsoft.com/office/2006/metadata/properties" xmlns:ns3="031fa6e8-5a9c-4343-b403-f7f35b517f00" xmlns:ns4="78f859e7-f781-413a-a34d-4bb39c3d6b38" targetNamespace="http://schemas.microsoft.com/office/2006/metadata/properties" ma:root="true" ma:fieldsID="c0dea649b46dbacd207bb34ee8fc9ce8" ns3:_="" ns4:_="">
    <xsd:import namespace="031fa6e8-5a9c-4343-b403-f7f35b517f00"/>
    <xsd:import namespace="78f859e7-f781-413a-a34d-4bb39c3d6b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a6e8-5a9c-4343-b403-f7f35b517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f859e7-f781-413a-a34d-4bb39c3d6b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6AE08-91BB-4756-8CF5-A63AE0C66011}">
  <ds:schemaRefs>
    <ds:schemaRef ds:uri="031fa6e8-5a9c-4343-b403-f7f35b517f00"/>
    <ds:schemaRef ds:uri="78f859e7-f781-413a-a34d-4bb39c3d6b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3AB2C7-6A76-4DDA-89BF-B8BA91BA7BD6}">
  <ds:schemaRefs>
    <ds:schemaRef ds:uri="031fa6e8-5a9c-4343-b403-f7f35b517f00"/>
    <ds:schemaRef ds:uri="78f859e7-f781-413a-a34d-4bb39c3d6b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53F8BE-A8AE-400C-9387-5D8714BFB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1415</TotalTime>
  <Words>1494</Words>
  <Application>Microsoft Office PowerPoint</Application>
  <PresentationFormat>Format A4 (210 x 297 mm)</PresentationFormat>
  <Paragraphs>174</Paragraphs>
  <Slides>10</Slides>
  <Notes>5</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10</vt:i4>
      </vt:variant>
    </vt:vector>
  </HeadingPairs>
  <TitlesOfParts>
    <vt:vector size="21" baseType="lpstr">
      <vt:lpstr>Arial</vt:lpstr>
      <vt:lpstr>Calibri</vt:lpstr>
      <vt:lpstr>Calibri Light</vt:lpstr>
      <vt:lpstr>Century Gothic</vt:lpstr>
      <vt:lpstr>Constantia</vt:lpstr>
      <vt:lpstr>Cooper Black</vt:lpstr>
      <vt:lpstr>Conception personnalisée</vt:lpstr>
      <vt:lpstr>2_Conception personnalisée</vt:lpstr>
      <vt:lpstr>Thème Office</vt:lpstr>
      <vt:lpstr>1_Conception personnalisée</vt:lpstr>
      <vt:lpstr>3_Conception personnalisée</vt:lpstr>
      <vt:lpstr>Septembre-Octobre 2023</vt:lpstr>
      <vt:lpstr>Introduction</vt:lpstr>
      <vt:lpstr>Sommaire</vt:lpstr>
      <vt:lpstr>« Les recettes pas pareilles »</vt:lpstr>
      <vt:lpstr>Présentation PowerPoint</vt:lpstr>
      <vt:lpstr>« C’est la fête ! »</vt:lpstr>
      <vt:lpstr>« C’est la fête ! »</vt:lpstr>
      <vt:lpstr>« C’est la fête ! »</vt:lpstr>
      <vt:lpstr>Les recettes à ne pas manquer</vt:lpstr>
      <vt:lpstr>Présentation PowerPoint</vt:lpstr>
    </vt:vector>
  </TitlesOfParts>
  <Company>SODEXO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ECHANTILLONS</dc:title>
  <dc:creator>Maeder, Christelle</dc:creator>
  <cp:lastModifiedBy>Le Morvan, Lyudmyla</cp:lastModifiedBy>
  <cp:revision>33</cp:revision>
  <cp:lastPrinted>2018-12-04T09:29:03Z</cp:lastPrinted>
  <dcterms:created xsi:type="dcterms:W3CDTF">2017-01-27T12:52:38Z</dcterms:created>
  <dcterms:modified xsi:type="dcterms:W3CDTF">2023-06-23T10:56:11Z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0x0101009EB458B53607A64CA2B041B045F4FF05</vt:lpwstr>
  </property>
</Properties>
</file>